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91" r:id="rId5"/>
    <p:sldId id="292" r:id="rId6"/>
    <p:sldId id="260" r:id="rId7"/>
    <p:sldId id="261" r:id="rId8"/>
    <p:sldId id="309" r:id="rId9"/>
    <p:sldId id="310" r:id="rId10"/>
    <p:sldId id="311" r:id="rId11"/>
    <p:sldId id="312" r:id="rId12"/>
    <p:sldId id="313" r:id="rId13"/>
    <p:sldId id="314" r:id="rId14"/>
    <p:sldId id="284"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5/27/2022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5/27/2022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5/27/2022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5/27/2022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t-IT" sz="3200" dirty="0"/>
              <a:t>PRINCIPI E PROCEDURE PER CAMBIARE IL COMPORTAMENTO</a:t>
            </a:r>
          </a:p>
        </p:txBody>
      </p:sp>
      <p:sp>
        <p:nvSpPr>
          <p:cNvPr id="3" name="Subtitle 2"/>
          <p:cNvSpPr>
            <a:spLocks noGrp="1"/>
          </p:cNvSpPr>
          <p:nvPr>
            <p:ph type="subTitle" idx="1"/>
          </p:nvPr>
        </p:nvSpPr>
        <p:spPr/>
        <p:txBody>
          <a:bodyPr/>
          <a:lstStyle/>
          <a:p>
            <a:endParaRPr lang="it-IT" dirty="0"/>
          </a:p>
          <a:p>
            <a:r>
              <a:rPr lang="it-IT" dirty="0"/>
              <a:t>DOTT.ssa Genna Di Benedetto </a:t>
            </a:r>
          </a:p>
        </p:txBody>
      </p:sp>
    </p:spTree>
    <p:extLst>
      <p:ext uri="{BB962C8B-B14F-4D97-AF65-F5344CB8AC3E}">
        <p14:creationId xmlns:p14="http://schemas.microsoft.com/office/powerpoint/2010/main" val="140082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dirty="0"/>
              <a:t>Strategie comportamentali per implementare la frequenza di comportamenti adattivi</a:t>
            </a:r>
          </a:p>
        </p:txBody>
      </p:sp>
      <p:sp>
        <p:nvSpPr>
          <p:cNvPr id="3" name="Content Placeholder 2"/>
          <p:cNvSpPr>
            <a:spLocks noGrp="1"/>
          </p:cNvSpPr>
          <p:nvPr>
            <p:ph idx="1"/>
          </p:nvPr>
        </p:nvSpPr>
        <p:spPr/>
        <p:txBody>
          <a:bodyPr/>
          <a:lstStyle/>
          <a:p>
            <a:r>
              <a:rPr lang="it-IT" dirty="0"/>
              <a:t>Fading: attenuazione dello stimolo che serve a discriminare lo stimolo basandosi sull’apprendimento senza errori. Esempio studente che non sa distinguere la lettera ‘n’ dalla ‘m’ si usa il colore rosso per la seconda gambetta come variabile per distinguere e poi si elimina gradualmente lo stimolo una volta avvenuta la discriminazione.</a:t>
            </a:r>
          </a:p>
          <a:p>
            <a:r>
              <a:rPr lang="it-IT" dirty="0"/>
              <a:t>Modeling: procedura in cui chi osserva apprende da un soggetto che funge da modello, sia di comportamenti noti che di quelli da migliorare.</a:t>
            </a:r>
          </a:p>
        </p:txBody>
      </p:sp>
    </p:spTree>
    <p:extLst>
      <p:ext uri="{BB962C8B-B14F-4D97-AF65-F5344CB8AC3E}">
        <p14:creationId xmlns:p14="http://schemas.microsoft.com/office/powerpoint/2010/main" val="3225888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dirty="0"/>
              <a:t>Strategie comportamentali per il decremento di comportamenti inadeguati</a:t>
            </a:r>
          </a:p>
        </p:txBody>
      </p:sp>
      <p:sp>
        <p:nvSpPr>
          <p:cNvPr id="3" name="Content Placeholder 2"/>
          <p:cNvSpPr>
            <a:spLocks noGrp="1"/>
          </p:cNvSpPr>
          <p:nvPr>
            <p:ph idx="1"/>
          </p:nvPr>
        </p:nvSpPr>
        <p:spPr/>
        <p:txBody>
          <a:bodyPr>
            <a:normAutofit fontScale="92500" lnSpcReduction="10000"/>
          </a:bodyPr>
          <a:lstStyle/>
          <a:p>
            <a:r>
              <a:rPr lang="it-IT" dirty="0"/>
              <a:t>Rinforzo differenziale: rinforzare comportamenti diversi da quello inadeguato. Dopo l’osservazione si sceglie di rinforzare o una categoria di comportamenti o tutti quelli che non sono quello indesiderato.</a:t>
            </a:r>
          </a:p>
          <a:p>
            <a:r>
              <a:rPr lang="it-IT" dirty="0"/>
              <a:t>Pratica negativa: pratica impegnativa per l’operatore e per il paziente in cui si porta alla ripetizione del comportamento inadeguato fino alla sua estinzione. Esempio bambino che lancia oggetti deve raccogliere scatola di chiodini.</a:t>
            </a:r>
          </a:p>
          <a:p>
            <a:r>
              <a:rPr lang="it-IT" dirty="0"/>
              <a:t>Estinzione: sottrazione del rinforzo, può essere sociale togliendo l’attenzione, sensoriale nei casi di autolesionismo e stereotipie. Sempre associata a tecniche di rinforzo gia descritte.</a:t>
            </a:r>
          </a:p>
        </p:txBody>
      </p:sp>
    </p:spTree>
    <p:extLst>
      <p:ext uri="{BB962C8B-B14F-4D97-AF65-F5344CB8AC3E}">
        <p14:creationId xmlns:p14="http://schemas.microsoft.com/office/powerpoint/2010/main" val="1681260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dirty="0"/>
              <a:t>Strategie comportamentali per il decremento di comportamenti inadeguati</a:t>
            </a:r>
          </a:p>
        </p:txBody>
      </p:sp>
      <p:sp>
        <p:nvSpPr>
          <p:cNvPr id="3" name="Content Placeholder 2"/>
          <p:cNvSpPr>
            <a:spLocks noGrp="1"/>
          </p:cNvSpPr>
          <p:nvPr>
            <p:ph idx="1"/>
          </p:nvPr>
        </p:nvSpPr>
        <p:spPr/>
        <p:txBody>
          <a:bodyPr/>
          <a:lstStyle/>
          <a:p>
            <a:r>
              <a:rPr lang="it-IT" dirty="0"/>
              <a:t>Time out: togliere alla persona ogni possibilità di rinforzo isolandola finchè il comportamento inadeguato non passa.</a:t>
            </a:r>
          </a:p>
          <a:p>
            <a:r>
              <a:rPr lang="it-IT" dirty="0"/>
              <a:t>Token economy: si applica a singoli o a gruppi, è un sistema basato sullo scambio di rinforzi simbolici, gettoni, che attribuiscono punteggio per il raggiungimento di comportamenti adeguati. Si devono definire i comportamenti da rinforzare in modo univoco, bisogna identificare l’elenco di rinforzi una volta ottenuti tutti i ‘gettoni’ e infine stabilire il rapporto tra numero di gettoni e rinforzi di sostegno. Esempio.</a:t>
            </a:r>
          </a:p>
        </p:txBody>
      </p:sp>
    </p:spTree>
    <p:extLst>
      <p:ext uri="{BB962C8B-B14F-4D97-AF65-F5344CB8AC3E}">
        <p14:creationId xmlns:p14="http://schemas.microsoft.com/office/powerpoint/2010/main" val="2307242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Strategie comportamentali più articolate</a:t>
            </a:r>
          </a:p>
        </p:txBody>
      </p:sp>
      <p:sp>
        <p:nvSpPr>
          <p:cNvPr id="3" name="Content Placeholder 2"/>
          <p:cNvSpPr>
            <a:spLocks noGrp="1"/>
          </p:cNvSpPr>
          <p:nvPr>
            <p:ph idx="1"/>
          </p:nvPr>
        </p:nvSpPr>
        <p:spPr/>
        <p:txBody>
          <a:bodyPr>
            <a:normAutofit fontScale="92500" lnSpcReduction="10000"/>
          </a:bodyPr>
          <a:lstStyle/>
          <a:p>
            <a:r>
              <a:rPr lang="it-IT" dirty="0"/>
              <a:t>Social skills training: costituita da training di abilità sociali, inversione di ruoli e il feedback sui comportamenti svolti. Si organizza in fasi.</a:t>
            </a:r>
          </a:p>
          <a:p>
            <a:pPr marL="0" indent="0">
              <a:buNone/>
            </a:pPr>
            <a:r>
              <a:rPr lang="it-IT" dirty="0"/>
              <a:t>1 Individuare i deficit della persona, intese come lacune nel suo repertorio sociale quindi cosa dobbiamo insegnare.</a:t>
            </a:r>
          </a:p>
          <a:p>
            <a:pPr marL="0" indent="0">
              <a:buNone/>
            </a:pPr>
            <a:r>
              <a:rPr lang="it-IT" dirty="0"/>
              <a:t>2 Videoregistrazione o imitazione dei comportamenti inadatti commentandoli</a:t>
            </a:r>
          </a:p>
          <a:p>
            <a:pPr marL="0" indent="0">
              <a:buNone/>
            </a:pPr>
            <a:r>
              <a:rPr lang="it-IT" dirty="0"/>
              <a:t>3 Modellamento del terapeuta facendo vedere le regole da utilizzare</a:t>
            </a:r>
          </a:p>
          <a:p>
            <a:pPr marL="0" indent="0">
              <a:buNone/>
            </a:pPr>
            <a:r>
              <a:rPr lang="it-IT" dirty="0"/>
              <a:t>4 Inversione di ruolo tra paziente e terapeuta</a:t>
            </a:r>
          </a:p>
          <a:p>
            <a:pPr marL="0" indent="0">
              <a:buNone/>
            </a:pPr>
            <a:r>
              <a:rPr lang="it-IT" dirty="0"/>
              <a:t>5 Sedute di ripetizione.</a:t>
            </a:r>
          </a:p>
        </p:txBody>
      </p:sp>
    </p:spTree>
    <p:extLst>
      <p:ext uri="{BB962C8B-B14F-4D97-AF65-F5344CB8AC3E}">
        <p14:creationId xmlns:p14="http://schemas.microsoft.com/office/powerpoint/2010/main" val="2077669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Esercitazione</a:t>
            </a:r>
          </a:p>
        </p:txBody>
      </p:sp>
      <p:sp>
        <p:nvSpPr>
          <p:cNvPr id="3" name="Content Placeholder 2"/>
          <p:cNvSpPr>
            <a:spLocks noGrp="1"/>
          </p:cNvSpPr>
          <p:nvPr>
            <p:ph idx="1"/>
          </p:nvPr>
        </p:nvSpPr>
        <p:spPr/>
        <p:txBody>
          <a:bodyPr/>
          <a:lstStyle/>
          <a:p>
            <a:r>
              <a:rPr lang="it-IT" dirty="0"/>
              <a:t>Esercizio di role play</a:t>
            </a:r>
          </a:p>
          <a:p>
            <a:pPr marL="0" indent="0">
              <a:buNone/>
            </a:pPr>
            <a:endParaRPr lang="it-IT" dirty="0"/>
          </a:p>
        </p:txBody>
      </p:sp>
    </p:spTree>
    <p:extLst>
      <p:ext uri="{BB962C8B-B14F-4D97-AF65-F5344CB8AC3E}">
        <p14:creationId xmlns:p14="http://schemas.microsoft.com/office/powerpoint/2010/main" val="3454139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Definizione di comportamento</a:t>
            </a:r>
          </a:p>
        </p:txBody>
      </p:sp>
      <p:sp>
        <p:nvSpPr>
          <p:cNvPr id="3" name="Content Placeholder 2"/>
          <p:cNvSpPr>
            <a:spLocks noGrp="1"/>
          </p:cNvSpPr>
          <p:nvPr>
            <p:ph idx="1"/>
          </p:nvPr>
        </p:nvSpPr>
        <p:spPr/>
        <p:txBody>
          <a:bodyPr/>
          <a:lstStyle/>
          <a:p>
            <a:r>
              <a:rPr lang="it-IT" dirty="0"/>
              <a:t>Il comportamento è il modo di agire e reagire di un individuo messo in relazione con altri o con l’ambiente ovvero l’insieme delle manifestazioni esteriori di un individuo corrispondenti a determinate situazioni psicologiche (personalità).</a:t>
            </a:r>
          </a:p>
          <a:p>
            <a:r>
              <a:rPr lang="it-IT" dirty="0"/>
              <a:t>Brainstorming sulla definizione di disturbo</a:t>
            </a:r>
          </a:p>
          <a:p>
            <a:endParaRPr lang="it-IT" dirty="0"/>
          </a:p>
        </p:txBody>
      </p:sp>
    </p:spTree>
    <p:extLst>
      <p:ext uri="{BB962C8B-B14F-4D97-AF65-F5344CB8AC3E}">
        <p14:creationId xmlns:p14="http://schemas.microsoft.com/office/powerpoint/2010/main" val="4077962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Definizione di disturbo</a:t>
            </a:r>
          </a:p>
        </p:txBody>
      </p:sp>
      <p:sp>
        <p:nvSpPr>
          <p:cNvPr id="3" name="Content Placeholder 2"/>
          <p:cNvSpPr>
            <a:spLocks noGrp="1"/>
          </p:cNvSpPr>
          <p:nvPr>
            <p:ph idx="1"/>
          </p:nvPr>
        </p:nvSpPr>
        <p:spPr/>
        <p:txBody>
          <a:bodyPr/>
          <a:lstStyle/>
          <a:p>
            <a:r>
              <a:rPr lang="it-IT" dirty="0"/>
              <a:t>Un disturbo è una disfunzione dannosa • é caratterizzato da deficit grave o mancanza di adattamento (meccanismi funzionali evolutivi) • produce un danno all’individuo (maggiore mortalità o morbilità o deterioramento delle pricipali attività vitali) • spesso ha un correlato neurobiologico.</a:t>
            </a:r>
          </a:p>
          <a:p>
            <a:endParaRPr lang="it-IT" dirty="0"/>
          </a:p>
        </p:txBody>
      </p:sp>
    </p:spTree>
    <p:extLst>
      <p:ext uri="{BB962C8B-B14F-4D97-AF65-F5344CB8AC3E}">
        <p14:creationId xmlns:p14="http://schemas.microsoft.com/office/powerpoint/2010/main" val="1441054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Assunti di base delle tecniche CBT</a:t>
            </a:r>
          </a:p>
        </p:txBody>
      </p:sp>
      <p:sp>
        <p:nvSpPr>
          <p:cNvPr id="3" name="Content Placeholder 2"/>
          <p:cNvSpPr>
            <a:spLocks noGrp="1"/>
          </p:cNvSpPr>
          <p:nvPr>
            <p:ph idx="1"/>
          </p:nvPr>
        </p:nvSpPr>
        <p:spPr/>
        <p:txBody>
          <a:bodyPr>
            <a:normAutofit/>
          </a:bodyPr>
          <a:lstStyle/>
          <a:p>
            <a:pPr algn="just">
              <a:buFont typeface="Wingdings 2" panose="05020102010507070707" pitchFamily="18" charset="2"/>
              <a:buNone/>
            </a:pPr>
            <a:r>
              <a:rPr lang="it-IT" altLang="it-IT" dirty="0"/>
              <a:t>Ciascuno di noi, in ogni momento, cerca di dare un senso a ciò che lo circonda e organizzare le proprie esperienze</a:t>
            </a:r>
          </a:p>
          <a:p>
            <a:pPr algn="just">
              <a:buFont typeface="Wingdings 2" panose="05020102010507070707" pitchFamily="18" charset="2"/>
              <a:buNone/>
            </a:pPr>
            <a:endParaRPr lang="it-IT" altLang="it-IT" dirty="0"/>
          </a:p>
          <a:p>
            <a:pPr algn="just">
              <a:buFont typeface="Wingdings 2" panose="05020102010507070707" pitchFamily="18" charset="2"/>
              <a:buNone/>
            </a:pPr>
            <a:r>
              <a:rPr lang="it-IT" altLang="it-IT" dirty="0"/>
              <a:t>Con il passare del tempo, le varie interpretazioni divengono </a:t>
            </a:r>
            <a:r>
              <a:rPr lang="it-IT" altLang="it-IT" b="1" dirty="0"/>
              <a:t>convincimenti e stili di comportamento</a:t>
            </a:r>
            <a:r>
              <a:rPr lang="it-IT" altLang="it-IT" dirty="0"/>
              <a:t>, che possono essere più o meno aderenti alla realtà e funzionali al benessere della persona</a:t>
            </a:r>
            <a:endParaRPr lang="en-US" altLang="it-IT" dirty="0"/>
          </a:p>
          <a:p>
            <a:endParaRPr lang="it-IT" dirty="0"/>
          </a:p>
        </p:txBody>
      </p:sp>
    </p:spTree>
    <p:extLst>
      <p:ext uri="{BB962C8B-B14F-4D97-AF65-F5344CB8AC3E}">
        <p14:creationId xmlns:p14="http://schemas.microsoft.com/office/powerpoint/2010/main" val="3029972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Scopo dell’approccio CBT</a:t>
            </a:r>
          </a:p>
        </p:txBody>
      </p:sp>
      <p:sp>
        <p:nvSpPr>
          <p:cNvPr id="3" name="Content Placeholder 2"/>
          <p:cNvSpPr>
            <a:spLocks noGrp="1"/>
          </p:cNvSpPr>
          <p:nvPr>
            <p:ph idx="1"/>
          </p:nvPr>
        </p:nvSpPr>
        <p:spPr/>
        <p:txBody>
          <a:bodyPr>
            <a:normAutofit/>
          </a:bodyPr>
          <a:lstStyle/>
          <a:p>
            <a:pPr algn="just">
              <a:buFont typeface="Wingdings 2" panose="05020102010507070707" pitchFamily="18" charset="2"/>
              <a:buNone/>
            </a:pPr>
            <a:r>
              <a:rPr lang="it-IT" altLang="it-IT" sz="2800" dirty="0"/>
              <a:t>E’ quello di identificare e modificare tali “convincimenti” o “stili di comportamento” disfunzionali nel paziente modificando i suoi modi di percepire, pensare e agire. </a:t>
            </a:r>
          </a:p>
          <a:p>
            <a:pPr algn="just">
              <a:buFont typeface="Wingdings 2" panose="05020102010507070707" pitchFamily="18" charset="2"/>
              <a:buNone/>
            </a:pPr>
            <a:endParaRPr lang="it-IT" altLang="it-IT" sz="2800" dirty="0"/>
          </a:p>
          <a:p>
            <a:pPr algn="just">
              <a:buFont typeface="Wingdings 2" panose="05020102010507070707" pitchFamily="18" charset="2"/>
              <a:buNone/>
            </a:pPr>
            <a:r>
              <a:rPr lang="it-IT" altLang="it-IT" sz="2800" dirty="0"/>
              <a:t>Lo si indirizza verso modalità di pensiero e azione più adattivi e funzionali al suo benessere</a:t>
            </a:r>
            <a:endParaRPr lang="en-US" altLang="it-IT" sz="2800" dirty="0"/>
          </a:p>
          <a:p>
            <a:endParaRPr lang="it-IT" dirty="0"/>
          </a:p>
        </p:txBody>
      </p:sp>
    </p:spTree>
    <p:extLst>
      <p:ext uri="{BB962C8B-B14F-4D97-AF65-F5344CB8AC3E}">
        <p14:creationId xmlns:p14="http://schemas.microsoft.com/office/powerpoint/2010/main" val="150956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1506583"/>
            <a:ext cx="9601196" cy="779416"/>
          </a:xfrm>
        </p:spPr>
        <p:txBody>
          <a:bodyPr>
            <a:normAutofit fontScale="90000"/>
          </a:bodyPr>
          <a:lstStyle/>
          <a:p>
            <a:r>
              <a:rPr lang="it-IT" sz="2700" dirty="0"/>
              <a:t>Disturbo comportamentale: ha esordio in età evolutiva, caratterizzato da un pattern ripetitivo e persistente di comportamenti antisociali aggressivi e non.</a:t>
            </a:r>
            <a:br>
              <a:rPr lang="it-IT" dirty="0"/>
            </a:br>
            <a:endParaRPr lang="it-IT" dirty="0"/>
          </a:p>
        </p:txBody>
      </p:sp>
      <p:sp>
        <p:nvSpPr>
          <p:cNvPr id="3" name="Content Placeholder 2"/>
          <p:cNvSpPr>
            <a:spLocks noGrp="1"/>
          </p:cNvSpPr>
          <p:nvPr>
            <p:ph idx="1"/>
          </p:nvPr>
        </p:nvSpPr>
        <p:spPr/>
        <p:txBody>
          <a:bodyPr/>
          <a:lstStyle/>
          <a:p>
            <a:r>
              <a:rPr lang="it-IT" dirty="0"/>
              <a:t>Disturbi del Comportamento possono riguardare: difficoltà di controllo e di gestione delle proprie emozioni; incapacità di conformare il proprio comportamento alle richieste dell'ambiente; scarsa capacità di prendere in considerazione il punto di vista altrui; bisogno impellente di soddisfazione delle proprie necessità con pretesa di priorità su tutto e su tutti; rendimento scolastico al di sotto delle competenze intellettive; aggressività, rabbia, oppositività, provocazione, trasgressione delle norme sociali e morali.</a:t>
            </a:r>
          </a:p>
        </p:txBody>
      </p:sp>
    </p:spTree>
    <p:extLst>
      <p:ext uri="{BB962C8B-B14F-4D97-AF65-F5344CB8AC3E}">
        <p14:creationId xmlns:p14="http://schemas.microsoft.com/office/powerpoint/2010/main" val="1950892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Classificazione secodo il DSM V</a:t>
            </a:r>
          </a:p>
        </p:txBody>
      </p:sp>
      <p:sp>
        <p:nvSpPr>
          <p:cNvPr id="3" name="Content Placeholder 2"/>
          <p:cNvSpPr>
            <a:spLocks noGrp="1"/>
          </p:cNvSpPr>
          <p:nvPr>
            <p:ph idx="1"/>
          </p:nvPr>
        </p:nvSpPr>
        <p:spPr/>
        <p:txBody>
          <a:bodyPr/>
          <a:lstStyle/>
          <a:p>
            <a:r>
              <a:rPr lang="it-IT" dirty="0"/>
              <a:t>Disturbi Dirompenti, del Controllo degli Impulsi e della Condotta (DSM - V): • disturbo oppositivo-provocatorio (DOP) • disturbo esplosivo intermittente • disturbo della condotta (DC) (esordio: infanzia; adolescenza; non specificato) • disturbo di personalità antisociale (DPA) • piromania • cleptomania • altri specificati disturbi dirompenti, del controllo degli impulsi e della condotta • altri non specificati disturbi dirompenti, del controllo degli impulsi e della condotta Disturbi di Sviluppo (DSM - V) • disturbo da deficit di attenzione con iperattività (ADHD)</a:t>
            </a:r>
          </a:p>
        </p:txBody>
      </p:sp>
    </p:spTree>
    <p:extLst>
      <p:ext uri="{BB962C8B-B14F-4D97-AF65-F5344CB8AC3E}">
        <p14:creationId xmlns:p14="http://schemas.microsoft.com/office/powerpoint/2010/main" val="1829839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L’analisi funzionale del comportamento</a:t>
            </a:r>
          </a:p>
        </p:txBody>
      </p:sp>
      <p:sp>
        <p:nvSpPr>
          <p:cNvPr id="3" name="Content Placeholder 2"/>
          <p:cNvSpPr>
            <a:spLocks noGrp="1"/>
          </p:cNvSpPr>
          <p:nvPr>
            <p:ph idx="1"/>
          </p:nvPr>
        </p:nvSpPr>
        <p:spPr/>
        <p:txBody>
          <a:bodyPr/>
          <a:lstStyle/>
          <a:p>
            <a:r>
              <a:rPr lang="it-IT" dirty="0"/>
              <a:t>Ideata allo scopo di avere informazioni complementare a quella dell’osservazione diretta ampliando dati quantitativi come durata e frequenza.</a:t>
            </a:r>
          </a:p>
          <a:p>
            <a:r>
              <a:rPr lang="it-IT" dirty="0"/>
              <a:t>Si da importanza all’antecedente e alla conseguenza del comportamento, questi ultimi possono assumere il ruolo di rinforzo o punizione per il paziente.</a:t>
            </a:r>
          </a:p>
          <a:p>
            <a:r>
              <a:rPr lang="it-IT" dirty="0"/>
              <a:t>Scheda abc esempio con </a:t>
            </a:r>
            <a:r>
              <a:rPr lang="it-IT" dirty="0" err="1"/>
              <a:t>cp</a:t>
            </a:r>
            <a:r>
              <a:rPr lang="it-IT" dirty="0"/>
              <a:t>.</a:t>
            </a:r>
          </a:p>
          <a:p>
            <a:r>
              <a:rPr lang="it-IT" dirty="0"/>
              <a:t>Come crearle.</a:t>
            </a:r>
          </a:p>
        </p:txBody>
      </p:sp>
    </p:spTree>
    <p:extLst>
      <p:ext uri="{BB962C8B-B14F-4D97-AF65-F5344CB8AC3E}">
        <p14:creationId xmlns:p14="http://schemas.microsoft.com/office/powerpoint/2010/main" val="636721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dirty="0"/>
              <a:t>Strategie comportamentali per implementare la frequenza di comportamenti adattivi</a:t>
            </a:r>
          </a:p>
        </p:txBody>
      </p:sp>
      <p:sp>
        <p:nvSpPr>
          <p:cNvPr id="3" name="Content Placeholder 2"/>
          <p:cNvSpPr>
            <a:spLocks noGrp="1"/>
          </p:cNvSpPr>
          <p:nvPr>
            <p:ph idx="1"/>
          </p:nvPr>
        </p:nvSpPr>
        <p:spPr/>
        <p:txBody>
          <a:bodyPr>
            <a:normAutofit fontScale="92500"/>
          </a:bodyPr>
          <a:lstStyle/>
          <a:p>
            <a:r>
              <a:rPr lang="it-IT" dirty="0"/>
              <a:t>Shaping: tecnica che promuove un modellamento verso il risultato atteso ben definito inizialmente. Rinforzare tutti i primordiali comportamenti (esempio del guarda tocca imita).</a:t>
            </a:r>
          </a:p>
          <a:p>
            <a:r>
              <a:rPr lang="it-IT" dirty="0"/>
              <a:t>Prompting: tecnica di controllo dello stimolo che favorisce l’emissione di comportamenti adeguati attenuando la ripetizione di comportamenti indesiderati, vi sono diversi tipi di prompt; verbali, gestuali, figurati e fisici. Esempi.</a:t>
            </a:r>
          </a:p>
          <a:p>
            <a:r>
              <a:rPr lang="it-IT" dirty="0"/>
              <a:t>Chaining: concatenamento di azioni scomposte e semplici che compongono un’azione complessa. Singole unità apprese singolarmente e poi concatenate.</a:t>
            </a:r>
          </a:p>
        </p:txBody>
      </p:sp>
    </p:spTree>
    <p:extLst>
      <p:ext uri="{BB962C8B-B14F-4D97-AF65-F5344CB8AC3E}">
        <p14:creationId xmlns:p14="http://schemas.microsoft.com/office/powerpoint/2010/main" val="355013831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509</TotalTime>
  <Words>952</Words>
  <Application>Microsoft Office PowerPoint</Application>
  <PresentationFormat>Widescreen</PresentationFormat>
  <Paragraphs>48</Paragraphs>
  <Slides>14</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14</vt:i4>
      </vt:variant>
    </vt:vector>
  </HeadingPairs>
  <TitlesOfParts>
    <vt:vector size="18" baseType="lpstr">
      <vt:lpstr>Arial</vt:lpstr>
      <vt:lpstr>Garamond</vt:lpstr>
      <vt:lpstr>Wingdings 2</vt:lpstr>
      <vt:lpstr>Organic</vt:lpstr>
      <vt:lpstr>PRINCIPI E PROCEDURE PER CAMBIARE IL COMPORTAMENTO</vt:lpstr>
      <vt:lpstr>Definizione di comportamento</vt:lpstr>
      <vt:lpstr>Definizione di disturbo</vt:lpstr>
      <vt:lpstr>Assunti di base delle tecniche CBT</vt:lpstr>
      <vt:lpstr>Scopo dell’approccio CBT</vt:lpstr>
      <vt:lpstr>Disturbo comportamentale: ha esordio in età evolutiva, caratterizzato da un pattern ripetitivo e persistente di comportamenti antisociali aggressivi e non. </vt:lpstr>
      <vt:lpstr>Classificazione secodo il DSM V</vt:lpstr>
      <vt:lpstr>L’analisi funzionale del comportamento</vt:lpstr>
      <vt:lpstr>Strategie comportamentali per implementare la frequenza di comportamenti adattivi</vt:lpstr>
      <vt:lpstr>Strategie comportamentali per implementare la frequenza di comportamenti adattivi</vt:lpstr>
      <vt:lpstr>Strategie comportamentali per il decremento di comportamenti inadeguati</vt:lpstr>
      <vt:lpstr>Strategie comportamentali per il decremento di comportamenti inadeguati</vt:lpstr>
      <vt:lpstr>Strategie comportamentali più articolate</vt:lpstr>
      <vt:lpstr>Esercitazione</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PRINCIPI E PROCEDURE PER CAMBIARE IL COMPORTAMENTO</dc:title>
  <dc:creator>Genna Di Benedeto</dc:creator>
  <cp:lastModifiedBy>Genna Di Benedetto</cp:lastModifiedBy>
  <cp:revision>68</cp:revision>
  <dcterms:created xsi:type="dcterms:W3CDTF">2019-10-23T08:52:48Z</dcterms:created>
  <dcterms:modified xsi:type="dcterms:W3CDTF">2022-05-27T09:52:41Z</dcterms:modified>
</cp:coreProperties>
</file>