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8" r:id="rId2"/>
    <p:sldId id="260" r:id="rId3"/>
    <p:sldId id="261" r:id="rId4"/>
    <p:sldId id="262" r:id="rId5"/>
    <p:sldId id="292" r:id="rId6"/>
    <p:sldId id="263" r:id="rId7"/>
    <p:sldId id="264" r:id="rId8"/>
    <p:sldId id="295" r:id="rId9"/>
    <p:sldId id="265" r:id="rId10"/>
    <p:sldId id="296" r:id="rId11"/>
    <p:sldId id="266" r:id="rId12"/>
    <p:sldId id="267" r:id="rId13"/>
    <p:sldId id="268" r:id="rId14"/>
    <p:sldId id="270" r:id="rId15"/>
    <p:sldId id="271" r:id="rId16"/>
    <p:sldId id="272" r:id="rId17"/>
    <p:sldId id="269"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3" r:id="rId38"/>
    <p:sldId id="294" r:id="rId3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2975EC-5B7F-4FE0-8D15-8458EB03DAA4}" type="datetimeFigureOut">
              <a:rPr lang="it-IT" smtClean="0"/>
              <a:t>04/02/2016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D36080-5BB4-4760-A831-6FD187B1A9A0}" type="slidenum">
              <a:rPr lang="it-IT" smtClean="0"/>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58D36080-5BB4-4760-A831-6FD187B1A9A0}" type="slidenum">
              <a:rPr lang="it-IT" smtClean="0"/>
              <a:t>2</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A55BEEDB-318C-44BF-A214-8136BA291314}" type="datetime1">
              <a:rPr lang="it-IT" smtClean="0"/>
              <a:t>04/02/2016</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04956501-7869-41F0-86E8-FF653CF4A3AB}"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711E4657-3102-4299-B416-817BC3035B57}" type="datetime1">
              <a:rPr lang="it-IT" smtClean="0"/>
              <a:t>04/02/2016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4956501-7869-41F0-86E8-FF653CF4A3A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ACA84DE-A7BA-4E6A-82F0-CACA80C2C0F1}" type="datetime1">
              <a:rPr lang="it-IT" smtClean="0"/>
              <a:t>04/02/2016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4956501-7869-41F0-86E8-FF653CF4A3A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6FF159B3-4381-49B7-A25D-E9802AFEE66C}" type="datetime1">
              <a:rPr lang="it-IT" smtClean="0"/>
              <a:t>04/02/2016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4956501-7869-41F0-86E8-FF653CF4A3A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5774CE9B-5190-40D8-A180-5DC8165384ED}" type="datetime1">
              <a:rPr lang="it-IT" smtClean="0"/>
              <a:t>04/02/2016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4956501-7869-41F0-86E8-FF653CF4A3AB}"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B408D9C6-34F9-443E-8C54-D9E425870103}" type="datetime1">
              <a:rPr lang="it-IT" smtClean="0"/>
              <a:t>04/02/2016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4956501-7869-41F0-86E8-FF653CF4A3A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5F832BD6-3FC4-42A9-A5A7-3F51C6807620}" type="datetime1">
              <a:rPr lang="it-IT" smtClean="0"/>
              <a:t>04/02/2016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4956501-7869-41F0-86E8-FF653CF4A3A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4D9637EC-31CC-4BFE-85D0-884BF778442D}" type="datetime1">
              <a:rPr lang="it-IT" smtClean="0"/>
              <a:t>04/02/2016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4956501-7869-41F0-86E8-FF653CF4A3A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57666EB-9B24-4143-82C4-AE2EEBF5BF66}" type="datetime1">
              <a:rPr lang="it-IT" smtClean="0"/>
              <a:t>04/02/2016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4956501-7869-41F0-86E8-FF653CF4A3A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79BBE5F0-0BAB-4695-BA02-7747946FDAA5}" type="datetime1">
              <a:rPr lang="it-IT" smtClean="0"/>
              <a:t>04/02/2016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4956501-7869-41F0-86E8-FF653CF4A3A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1CF3D1ED-F35A-4612-B023-F5DB9482E59F}" type="datetime1">
              <a:rPr lang="it-IT" smtClean="0"/>
              <a:t>04/02/2016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04956501-7869-41F0-86E8-FF653CF4A3AB}" type="slidenum">
              <a:rPr lang="it-IT" smtClean="0"/>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B142B6D-A2F1-4400-AEF9-D3F61DE9150A}" type="datetime1">
              <a:rPr lang="it-IT" smtClean="0"/>
              <a:t>04/02/2016</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956501-7869-41F0-86E8-FF653CF4A3AB}" type="slidenum">
              <a:rPr lang="it-IT" smtClean="0"/>
              <a:pPr/>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pPr algn="ctr"/>
            <a:r>
              <a:rPr lang="it-IT" dirty="0" smtClean="0"/>
              <a:t>Una visione critica e applicativa del metodo </a:t>
            </a:r>
            <a:r>
              <a:rPr lang="it-IT" dirty="0" err="1" smtClean="0"/>
              <a:t>A.B.A.</a:t>
            </a:r>
            <a:endParaRPr lang="it-IT" dirty="0"/>
          </a:p>
        </p:txBody>
      </p:sp>
      <p:sp>
        <p:nvSpPr>
          <p:cNvPr id="3" name="Sottotitolo 2"/>
          <p:cNvSpPr>
            <a:spLocks noGrp="1"/>
          </p:cNvSpPr>
          <p:nvPr>
            <p:ph type="subTitle" idx="1"/>
          </p:nvPr>
        </p:nvSpPr>
        <p:spPr>
          <a:xfrm>
            <a:off x="2000232" y="4286256"/>
            <a:ext cx="6400800" cy="1352544"/>
          </a:xfrm>
        </p:spPr>
        <p:txBody>
          <a:bodyPr/>
          <a:lstStyle/>
          <a:p>
            <a:r>
              <a:rPr lang="it-IT" dirty="0" smtClean="0"/>
              <a:t>Dott.ssa Genna Di Benedetto</a:t>
            </a:r>
          </a:p>
          <a:p>
            <a:r>
              <a:rPr lang="it-IT" dirty="0"/>
              <a:t>g</a:t>
            </a:r>
            <a:r>
              <a:rPr lang="it-IT" dirty="0" smtClean="0"/>
              <a:t>enna.d@alice.it</a:t>
            </a:r>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867524"/>
          </a:xfrm>
        </p:spPr>
        <p:txBody>
          <a:bodyPr/>
          <a:lstStyle/>
          <a:p>
            <a:r>
              <a:rPr lang="it-IT" dirty="0" smtClean="0"/>
              <a:t>Ancora sull’</a:t>
            </a:r>
            <a:r>
              <a:rPr lang="it-IT" dirty="0" err="1" smtClean="0"/>
              <a:t>A.B.A</a:t>
            </a:r>
            <a:r>
              <a:rPr lang="it-IT" dirty="0" err="1" smtClean="0"/>
              <a:t>.</a:t>
            </a:r>
            <a:r>
              <a:rPr lang="it-IT" dirty="0" smtClean="0"/>
              <a:t> (2/</a:t>
            </a:r>
            <a:r>
              <a:rPr lang="it-IT" dirty="0" err="1" smtClean="0"/>
              <a:t>2</a:t>
            </a:r>
            <a:r>
              <a:rPr lang="it-IT" dirty="0" smtClean="0"/>
              <a:t>)</a:t>
            </a:r>
            <a:endParaRPr lang="it-IT" dirty="0"/>
          </a:p>
        </p:txBody>
      </p:sp>
      <p:sp>
        <p:nvSpPr>
          <p:cNvPr id="3" name="Segnaposto contenuto 2"/>
          <p:cNvSpPr>
            <a:spLocks noGrp="1"/>
          </p:cNvSpPr>
          <p:nvPr>
            <p:ph idx="1"/>
          </p:nvPr>
        </p:nvSpPr>
        <p:spPr>
          <a:xfrm>
            <a:off x="457200" y="1714488"/>
            <a:ext cx="8229600" cy="4610112"/>
          </a:xfrm>
        </p:spPr>
        <p:txBody>
          <a:bodyPr>
            <a:noAutofit/>
          </a:bodyPr>
          <a:lstStyle/>
          <a:p>
            <a:r>
              <a:rPr lang="it-IT" dirty="0" smtClean="0"/>
              <a:t>Sociale</a:t>
            </a:r>
            <a:r>
              <a:rPr lang="it-IT" dirty="0" smtClean="0"/>
              <a:t>: scambi reciproci, giocare con i coetanei, esprimere emozioni, empatia, gioco immaginario</a:t>
            </a:r>
          </a:p>
          <a:p>
            <a:r>
              <a:rPr lang="it-IT" dirty="0" smtClean="0"/>
              <a:t>Ragionamento astratto: soluzione problemi, teoria della mente</a:t>
            </a:r>
          </a:p>
          <a:p>
            <a:r>
              <a:rPr lang="it-IT" dirty="0" smtClean="0"/>
              <a:t>Autonomia personale: igiene personale, vivere nella </a:t>
            </a:r>
            <a:r>
              <a:rPr lang="it-IT" dirty="0" err="1" smtClean="0"/>
              <a:t>comunitá</a:t>
            </a:r>
            <a:r>
              <a:rPr lang="it-IT" dirty="0" smtClean="0"/>
              <a:t>, pericoli della strada</a:t>
            </a:r>
          </a:p>
          <a:p>
            <a:r>
              <a:rPr lang="it-IT" dirty="0" err="1" smtClean="0"/>
              <a:t>Abilitá</a:t>
            </a:r>
            <a:r>
              <a:rPr lang="it-IT" dirty="0" smtClean="0"/>
              <a:t> accademiche: lettura, scrittura, disegno, matematica</a:t>
            </a:r>
          </a:p>
          <a:p>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p:cNvSpPr>
            <a:spLocks noGrp="1"/>
          </p:cNvSpPr>
          <p:nvPr>
            <p:ph type="body" idx="2"/>
          </p:nvPr>
        </p:nvSpPr>
        <p:spPr>
          <a:xfrm>
            <a:off x="685800" y="1676400"/>
            <a:ext cx="3386134" cy="4572000"/>
          </a:xfrm>
        </p:spPr>
        <p:txBody>
          <a:bodyPr>
            <a:normAutofit/>
          </a:bodyPr>
          <a:lstStyle/>
          <a:p>
            <a:pPr marL="274320" indent="-274320">
              <a:buFont typeface="Wingdings 2"/>
              <a:buChar char=""/>
            </a:pPr>
            <a:r>
              <a:rPr lang="it-IT" sz="2600" dirty="0" smtClean="0"/>
              <a:t>Non si lavora su una diagnosi, ma su un bambino con scarse competenze e difficoltà nelle aree più importanti dello sviluppo</a:t>
            </a:r>
            <a:r>
              <a:rPr lang="it-IT" sz="2600" dirty="0" smtClean="0"/>
              <a:t>.</a:t>
            </a:r>
          </a:p>
          <a:p>
            <a:pPr marL="274320" indent="-274320"/>
            <a:endParaRPr lang="it-IT" sz="2600" dirty="0" smtClean="0"/>
          </a:p>
          <a:p>
            <a:pPr marL="274320" indent="-274320">
              <a:buFont typeface="Wingdings 2"/>
              <a:buChar char=""/>
            </a:pPr>
            <a:r>
              <a:rPr lang="it-IT" sz="2600" dirty="0" smtClean="0"/>
              <a:t>Quindi va aiutato!</a:t>
            </a:r>
            <a:endParaRPr lang="it-IT" sz="2600" dirty="0"/>
          </a:p>
        </p:txBody>
      </p:sp>
      <p:pic>
        <p:nvPicPr>
          <p:cNvPr id="5" name="Picture 8" descr="vignetta etichette sommarie"/>
          <p:cNvPicPr>
            <a:picLocks noGrp="1" noChangeAspect="1" noChangeArrowheads="1"/>
          </p:cNvPicPr>
          <p:nvPr>
            <p:ph sz="half" idx="1"/>
          </p:nvPr>
        </p:nvPicPr>
        <p:blipFill>
          <a:blip r:embed="rId2"/>
          <a:stretch>
            <a:fillRect/>
          </a:stretch>
        </p:blipFill>
        <p:spPr bwMode="auto">
          <a:xfrm>
            <a:off x="3929058" y="1857364"/>
            <a:ext cx="4627833" cy="3614184"/>
          </a:xfrm>
          <a:prstGeom prst="rect">
            <a:avLst/>
          </a:prstGeom>
          <a:noFill/>
        </p:spPr>
      </p:pic>
      <p:sp>
        <p:nvSpPr>
          <p:cNvPr id="10" name="Titolo 1"/>
          <p:cNvSpPr txBox="1">
            <a:spLocks/>
          </p:cNvSpPr>
          <p:nvPr/>
        </p:nvSpPr>
        <p:spPr>
          <a:xfrm>
            <a:off x="457200" y="704088"/>
            <a:ext cx="8229600" cy="867524"/>
          </a:xfrm>
          <a:prstGeom prst="rect">
            <a:avLst/>
          </a:prstGeom>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it-IT" sz="5000" b="0" i="0" u="none" strike="noStrike" kern="1200" cap="none" spc="0" normalizeH="0" baseline="0" noProof="0" dirty="0" smtClean="0">
                <a:ln>
                  <a:noFill/>
                </a:ln>
                <a:solidFill>
                  <a:schemeClr val="tx2"/>
                </a:solidFill>
                <a:effectLst/>
                <a:uLnTx/>
                <a:uFillTx/>
                <a:latin typeface="+mj-lt"/>
                <a:ea typeface="+mj-ea"/>
                <a:cs typeface="+mj-cs"/>
              </a:rPr>
              <a:t>Il problema</a:t>
            </a:r>
            <a:r>
              <a:rPr kumimoji="0" lang="it-IT" sz="5000" b="0" i="0" u="none" strike="noStrike" kern="1200" cap="none" spc="0" normalizeH="0" noProof="0" dirty="0" smtClean="0">
                <a:ln>
                  <a:noFill/>
                </a:ln>
                <a:solidFill>
                  <a:schemeClr val="tx2"/>
                </a:solidFill>
                <a:effectLst/>
                <a:uLnTx/>
                <a:uFillTx/>
                <a:latin typeface="+mj-lt"/>
                <a:ea typeface="+mj-ea"/>
                <a:cs typeface="+mj-cs"/>
              </a:rPr>
              <a:t> delle etichette</a:t>
            </a:r>
            <a:endParaRPr kumimoji="0" lang="it-IT" sz="5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867524"/>
          </a:xfrm>
        </p:spPr>
        <p:txBody>
          <a:bodyPr/>
          <a:lstStyle/>
          <a:p>
            <a:r>
              <a:rPr lang="it-IT" dirty="0" smtClean="0"/>
              <a:t>Caso Clinico</a:t>
            </a:r>
            <a:endParaRPr lang="it-IT" dirty="0"/>
          </a:p>
        </p:txBody>
      </p:sp>
      <p:sp>
        <p:nvSpPr>
          <p:cNvPr id="3" name="Segnaposto contenuto 2"/>
          <p:cNvSpPr>
            <a:spLocks noGrp="1"/>
          </p:cNvSpPr>
          <p:nvPr>
            <p:ph idx="1"/>
          </p:nvPr>
        </p:nvSpPr>
        <p:spPr>
          <a:xfrm>
            <a:off x="457200" y="1785926"/>
            <a:ext cx="8229600" cy="4500594"/>
          </a:xfrm>
        </p:spPr>
        <p:txBody>
          <a:bodyPr>
            <a:noAutofit/>
          </a:bodyPr>
          <a:lstStyle/>
          <a:p>
            <a:r>
              <a:rPr lang="it-IT" dirty="0" smtClean="0"/>
              <a:t>Manuele è un bambino di 5 anni con la seguente diagnosi: Disturbo dello spettro autistico;</a:t>
            </a:r>
          </a:p>
          <a:p>
            <a:r>
              <a:rPr lang="it-IT" dirty="0" smtClean="0"/>
              <a:t>Frequenta il terzo anno della scuola dell’infanzia;</a:t>
            </a:r>
          </a:p>
          <a:p>
            <a:r>
              <a:rPr lang="it-IT" dirty="0" smtClean="0"/>
              <a:t>È un bambino non verbale, comunica solo con qualche suono non associato all’oggetto;</a:t>
            </a:r>
          </a:p>
          <a:p>
            <a:r>
              <a:rPr lang="it-IT" dirty="0" smtClean="0"/>
              <a:t>Non possiede le principali autonomie come il controllo sfinterico e la pulizia personale;</a:t>
            </a:r>
          </a:p>
          <a:p>
            <a:r>
              <a:rPr lang="it-IT" dirty="0" smtClean="0"/>
              <a:t>Ha frequenti comportamenti problema, lancia oggetti e si morde il polso;</a:t>
            </a:r>
          </a:p>
          <a:p>
            <a:r>
              <a:rPr lang="it-IT" dirty="0" smtClean="0"/>
              <a:t>Presenta stereotipie motorie che alimenta e stimola dondolandosi.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ESERCITAZIONE </a:t>
            </a:r>
            <a:r>
              <a:rPr lang="it-IT" dirty="0" smtClean="0"/>
              <a:t>(1/4)</a:t>
            </a:r>
            <a:endParaRPr lang="it-IT" dirty="0"/>
          </a:p>
        </p:txBody>
      </p:sp>
      <p:sp>
        <p:nvSpPr>
          <p:cNvPr id="3" name="Segnaposto contenuto 2"/>
          <p:cNvSpPr>
            <a:spLocks noGrp="1"/>
          </p:cNvSpPr>
          <p:nvPr>
            <p:ph idx="1"/>
          </p:nvPr>
        </p:nvSpPr>
        <p:spPr/>
        <p:txBody>
          <a:bodyPr>
            <a:normAutofit/>
          </a:bodyPr>
          <a:lstStyle/>
          <a:p>
            <a:pPr>
              <a:buNone/>
            </a:pPr>
            <a:r>
              <a:rPr lang="it-IT" b="1" dirty="0" smtClean="0"/>
              <a:t>    Programma </a:t>
            </a:r>
            <a:r>
              <a:rPr lang="it-IT" b="1" dirty="0" smtClean="0"/>
              <a:t>per l’autonomia del lavarsi le </a:t>
            </a:r>
            <a:r>
              <a:rPr lang="it-IT" b="1" dirty="0" smtClean="0"/>
              <a:t>mani</a:t>
            </a:r>
          </a:p>
          <a:p>
            <a:pPr>
              <a:buNone/>
            </a:pPr>
            <a:endParaRPr lang="it-IT" b="1" dirty="0" smtClean="0"/>
          </a:p>
          <a:p>
            <a:r>
              <a:rPr lang="it-IT" dirty="0" smtClean="0"/>
              <a:t>Manuele non vuole lavarsi le mani, gioca con l’acqua ride e si diverte a schizzare e leccare il sapone.</a:t>
            </a:r>
          </a:p>
          <a:p>
            <a:r>
              <a:rPr lang="it-IT" dirty="0" smtClean="0"/>
              <a:t>Dalle osservazioni è emerso che in presenza di altri bambini appare più calmo e si ferma a guardare ciò che fanno i coetanei.</a:t>
            </a:r>
          </a:p>
          <a:p>
            <a:pPr marL="514350" indent="-514350">
              <a:buNone/>
            </a:pPr>
            <a:endParaRPr lang="it-IT" dirty="0" smtClean="0"/>
          </a:p>
          <a:p>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ESERCITAZIONE </a:t>
            </a:r>
            <a:r>
              <a:rPr lang="it-IT" dirty="0" smtClean="0"/>
              <a:t>(2/4)</a:t>
            </a:r>
            <a:endParaRPr lang="it-IT" dirty="0"/>
          </a:p>
        </p:txBody>
      </p:sp>
      <p:sp>
        <p:nvSpPr>
          <p:cNvPr id="3" name="Segnaposto contenuto 2"/>
          <p:cNvSpPr>
            <a:spLocks noGrp="1"/>
          </p:cNvSpPr>
          <p:nvPr>
            <p:ph idx="1"/>
          </p:nvPr>
        </p:nvSpPr>
        <p:spPr/>
        <p:txBody>
          <a:bodyPr/>
          <a:lstStyle/>
          <a:p>
            <a:pPr>
              <a:buNone/>
            </a:pPr>
            <a:r>
              <a:rPr lang="it-IT" b="1" dirty="0" smtClean="0"/>
              <a:t>    Programma </a:t>
            </a:r>
            <a:r>
              <a:rPr lang="it-IT" b="1" dirty="0" smtClean="0"/>
              <a:t>per far mangiare il bambino </a:t>
            </a:r>
            <a:r>
              <a:rPr lang="it-IT" b="1" dirty="0" smtClean="0"/>
              <a:t>nella mensa scolastica</a:t>
            </a:r>
          </a:p>
          <a:p>
            <a:pPr>
              <a:buNone/>
            </a:pPr>
            <a:endParaRPr lang="it-IT" b="1" dirty="0" smtClean="0"/>
          </a:p>
          <a:p>
            <a:r>
              <a:rPr lang="it-IT" dirty="0" smtClean="0"/>
              <a:t>Manuele è abituato a mangiare davanti alla tv e viene imboccato dalla madre, non riesce a stare seduto composto a tavola se non in presenza di giochi che lo impegnano.</a:t>
            </a:r>
          </a:p>
          <a:p>
            <a:r>
              <a:rPr lang="it-IT" dirty="0" smtClean="0"/>
              <a:t>Le poche volte in cui ha mangiato a mensa ha lanciato il piatto.</a:t>
            </a: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ESERCITAZIONE </a:t>
            </a:r>
            <a:r>
              <a:rPr lang="it-IT" dirty="0" smtClean="0"/>
              <a:t>(3/4)</a:t>
            </a:r>
            <a:endParaRPr lang="it-IT" dirty="0"/>
          </a:p>
        </p:txBody>
      </p:sp>
      <p:sp>
        <p:nvSpPr>
          <p:cNvPr id="3" name="Segnaposto contenuto 2"/>
          <p:cNvSpPr>
            <a:spLocks noGrp="1"/>
          </p:cNvSpPr>
          <p:nvPr>
            <p:ph idx="1"/>
          </p:nvPr>
        </p:nvSpPr>
        <p:spPr/>
        <p:txBody>
          <a:bodyPr/>
          <a:lstStyle/>
          <a:p>
            <a:pPr>
              <a:buNone/>
            </a:pPr>
            <a:r>
              <a:rPr lang="it-IT" b="1" dirty="0" smtClean="0"/>
              <a:t> </a:t>
            </a:r>
            <a:r>
              <a:rPr lang="it-IT" b="1" dirty="0" smtClean="0"/>
              <a:t>   Programma </a:t>
            </a:r>
            <a:r>
              <a:rPr lang="it-IT" b="1" dirty="0" smtClean="0"/>
              <a:t>per motivare Manuele alle attività </a:t>
            </a:r>
            <a:r>
              <a:rPr lang="it-IT" b="1" dirty="0" smtClean="0"/>
              <a:t>scolastiche</a:t>
            </a:r>
          </a:p>
          <a:p>
            <a:pPr>
              <a:buNone/>
            </a:pPr>
            <a:endParaRPr lang="it-IT" b="1" dirty="0" smtClean="0"/>
          </a:p>
          <a:p>
            <a:r>
              <a:rPr lang="it-IT" dirty="0" smtClean="0"/>
              <a:t>Non prende spontaneamente i colori, non riesce a stare seduto al banco, non ci sono attività grafico pittoriche che lo motivano. Se gli viene dato un compito lancia il materiale e si alza.</a:t>
            </a:r>
          </a:p>
          <a:p>
            <a:r>
              <a:rPr lang="it-IT" dirty="0" smtClean="0"/>
              <a:t>Riesce a stare seduto solo in presenza di coetanei che giocano con lui per poco tempo.</a:t>
            </a:r>
          </a:p>
          <a:p>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ESERCITAZIONE </a:t>
            </a:r>
            <a:r>
              <a:rPr lang="it-IT" dirty="0" smtClean="0"/>
              <a:t>(4/</a:t>
            </a:r>
            <a:r>
              <a:rPr lang="it-IT" dirty="0" err="1" smtClean="0"/>
              <a:t>4</a:t>
            </a:r>
            <a:r>
              <a:rPr lang="it-IT" dirty="0" smtClean="0"/>
              <a:t>)</a:t>
            </a:r>
            <a:endParaRPr lang="it-IT" dirty="0"/>
          </a:p>
        </p:txBody>
      </p:sp>
      <p:sp>
        <p:nvSpPr>
          <p:cNvPr id="3" name="Segnaposto contenuto 2"/>
          <p:cNvSpPr>
            <a:spLocks noGrp="1"/>
          </p:cNvSpPr>
          <p:nvPr>
            <p:ph idx="1"/>
          </p:nvPr>
        </p:nvSpPr>
        <p:spPr/>
        <p:txBody>
          <a:bodyPr/>
          <a:lstStyle/>
          <a:p>
            <a:pPr>
              <a:buNone/>
            </a:pPr>
            <a:r>
              <a:rPr lang="it-IT" b="1" dirty="0" smtClean="0"/>
              <a:t> </a:t>
            </a:r>
            <a:r>
              <a:rPr lang="it-IT" b="1" dirty="0" smtClean="0"/>
              <a:t>   Programma </a:t>
            </a:r>
            <a:r>
              <a:rPr lang="it-IT" b="1" dirty="0" smtClean="0"/>
              <a:t>per la riduzione di comportamenti problema.</a:t>
            </a:r>
            <a:endParaRPr lang="it-IT" b="1" dirty="0" smtClean="0"/>
          </a:p>
          <a:p>
            <a:pPr>
              <a:buNone/>
            </a:pPr>
            <a:endParaRPr lang="it-IT" dirty="0" smtClean="0"/>
          </a:p>
          <a:p>
            <a:r>
              <a:rPr lang="it-IT" dirty="0" smtClean="0"/>
              <a:t>Al bambino se gli viene tolto un oggetto o gioco desiderato lancia tutto quello che ha intorno, non riesce a gestire i “no” e i “dopo”.</a:t>
            </a:r>
          </a:p>
          <a:p>
            <a:r>
              <a:rPr lang="it-IT" dirty="0" smtClean="0"/>
              <a:t>Se particolarmente eccitato si morde il polso e corre in giro per la scuola.</a:t>
            </a:r>
          </a:p>
          <a:p>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ESERCITAZIONE, Conclusione</a:t>
            </a:r>
            <a:endParaRPr lang="it-IT" dirty="0"/>
          </a:p>
        </p:txBody>
      </p:sp>
      <p:sp>
        <p:nvSpPr>
          <p:cNvPr id="3" name="Segnaposto contenuto 2"/>
          <p:cNvSpPr>
            <a:spLocks noGrp="1"/>
          </p:cNvSpPr>
          <p:nvPr>
            <p:ph idx="1"/>
          </p:nvPr>
        </p:nvSpPr>
        <p:spPr/>
        <p:txBody>
          <a:bodyPr/>
          <a:lstStyle/>
          <a:p>
            <a:pPr>
              <a:lnSpc>
                <a:spcPct val="90000"/>
              </a:lnSpc>
            </a:pPr>
            <a:r>
              <a:rPr lang="it-IT" dirty="0" smtClean="0"/>
              <a:t>Per ogni comportamento descritto precedentemente </a:t>
            </a:r>
            <a:r>
              <a:rPr lang="it-IT" dirty="0" smtClean="0"/>
              <a:t>identificate:</a:t>
            </a:r>
            <a:endParaRPr lang="it-IT" dirty="0" smtClean="0"/>
          </a:p>
          <a:p>
            <a:pPr>
              <a:lnSpc>
                <a:spcPct val="90000"/>
              </a:lnSpc>
              <a:buFont typeface="Wingdings" pitchFamily="2" charset="2"/>
              <a:buNone/>
            </a:pPr>
            <a:endParaRPr lang="it-IT" dirty="0" smtClean="0"/>
          </a:p>
          <a:p>
            <a:pPr lvl="1">
              <a:lnSpc>
                <a:spcPct val="80000"/>
              </a:lnSpc>
            </a:pPr>
            <a:r>
              <a:rPr lang="it-IT" sz="2200" dirty="0" smtClean="0"/>
              <a:t>Il contesto ambientale o stimolo antecedente</a:t>
            </a:r>
          </a:p>
          <a:p>
            <a:pPr lvl="1">
              <a:lnSpc>
                <a:spcPct val="80000"/>
              </a:lnSpc>
            </a:pPr>
            <a:r>
              <a:rPr lang="it-IT" sz="2200" dirty="0" smtClean="0"/>
              <a:t>Il comportamento </a:t>
            </a:r>
          </a:p>
          <a:p>
            <a:pPr lvl="1">
              <a:lnSpc>
                <a:spcPct val="80000"/>
              </a:lnSpc>
            </a:pPr>
            <a:r>
              <a:rPr lang="it-IT" sz="2200" dirty="0" smtClean="0"/>
              <a:t>La conseguenza che produce</a:t>
            </a:r>
          </a:p>
          <a:p>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571612"/>
            <a:ext cx="8229600" cy="4554551"/>
          </a:xfrm>
        </p:spPr>
        <p:txBody>
          <a:bodyPr>
            <a:normAutofit/>
          </a:bodyPr>
          <a:lstStyle/>
          <a:p>
            <a:pPr>
              <a:buNone/>
            </a:pPr>
            <a:endParaRPr lang="it-IT" b="1" dirty="0" smtClean="0"/>
          </a:p>
          <a:p>
            <a:pPr>
              <a:lnSpc>
                <a:spcPct val="90000"/>
              </a:lnSpc>
            </a:pPr>
            <a:r>
              <a:rPr lang="it-IT" dirty="0" smtClean="0"/>
              <a:t>Il progetto terapeutico è steso da un Consulente esterno che visita la famiglia mensilmente o ogni due mesi.</a:t>
            </a:r>
          </a:p>
          <a:p>
            <a:pPr>
              <a:lnSpc>
                <a:spcPct val="90000"/>
              </a:lnSpc>
            </a:pPr>
            <a:r>
              <a:rPr lang="it-IT" dirty="0" smtClean="0"/>
              <a:t>Consulenti stranieri: problemi nella comprensione della lingua e nell’adattamento a culture diverse dalla nostra.</a:t>
            </a:r>
          </a:p>
          <a:p>
            <a:pPr>
              <a:lnSpc>
                <a:spcPct val="90000"/>
              </a:lnSpc>
            </a:pPr>
            <a:r>
              <a:rPr lang="it-IT" dirty="0" smtClean="0"/>
              <a:t>I terapisti sono formati e ingaggiati dalla famiglia(turnover).</a:t>
            </a:r>
          </a:p>
          <a:p>
            <a:pPr>
              <a:buNone/>
            </a:pPr>
            <a:endParaRPr lang="it-IT" dirty="0" smtClean="0"/>
          </a:p>
          <a:p>
            <a:endParaRPr lang="it-IT" dirty="0"/>
          </a:p>
        </p:txBody>
      </p:sp>
      <p:pic>
        <p:nvPicPr>
          <p:cNvPr id="4098" name="Picture 2"/>
          <p:cNvPicPr>
            <a:picLocks noChangeAspect="1" noChangeArrowheads="1"/>
          </p:cNvPicPr>
          <p:nvPr/>
        </p:nvPicPr>
        <p:blipFill>
          <a:blip r:embed="rId2"/>
          <a:srcRect/>
          <a:stretch>
            <a:fillRect/>
          </a:stretch>
        </p:blipFill>
        <p:spPr bwMode="auto">
          <a:xfrm>
            <a:off x="6572264" y="5143512"/>
            <a:ext cx="1828800" cy="1171575"/>
          </a:xfrm>
          <a:prstGeom prst="rect">
            <a:avLst/>
          </a:prstGeom>
          <a:noFill/>
          <a:ln w="9525">
            <a:noFill/>
            <a:miter lim="800000"/>
            <a:headEnd/>
            <a:tailEnd/>
          </a:ln>
          <a:effectLst/>
        </p:spPr>
      </p:pic>
      <p:sp>
        <p:nvSpPr>
          <p:cNvPr id="9" name="Titolo 1"/>
          <p:cNvSpPr>
            <a:spLocks noGrp="1"/>
          </p:cNvSpPr>
          <p:nvPr>
            <p:ph type="title"/>
          </p:nvPr>
        </p:nvSpPr>
        <p:spPr>
          <a:xfrm>
            <a:off x="457200" y="704088"/>
            <a:ext cx="8229600" cy="1143000"/>
          </a:xfrm>
        </p:spPr>
        <p:txBody>
          <a:bodyPr/>
          <a:lstStyle/>
          <a:p>
            <a:r>
              <a:rPr lang="it-IT" dirty="0" smtClean="0"/>
              <a:t>L’intervento a casa</a:t>
            </a:r>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017721"/>
            <a:ext cx="8229600" cy="4411675"/>
          </a:xfrm>
        </p:spPr>
        <p:txBody>
          <a:bodyPr>
            <a:normAutofit/>
          </a:bodyPr>
          <a:lstStyle/>
          <a:p>
            <a:pPr>
              <a:lnSpc>
                <a:spcPct val="90000"/>
              </a:lnSpc>
            </a:pPr>
            <a:r>
              <a:rPr lang="it-IT" dirty="0" smtClean="0"/>
              <a:t>Il progetto terapeutico è steso da un Consulente che è presente in struttura</a:t>
            </a:r>
          </a:p>
          <a:p>
            <a:pPr>
              <a:lnSpc>
                <a:spcPct val="90000"/>
              </a:lnSpc>
            </a:pPr>
            <a:r>
              <a:rPr lang="it-IT" dirty="0" smtClean="0"/>
              <a:t>La formazione degli operatori è continua e di responsabilità del Consulente stesso</a:t>
            </a:r>
          </a:p>
          <a:p>
            <a:pPr>
              <a:lnSpc>
                <a:spcPct val="90000"/>
              </a:lnSpc>
            </a:pPr>
            <a:r>
              <a:rPr lang="it-IT" dirty="0" smtClean="0"/>
              <a:t>Possibilità reale di costruzione della rete </a:t>
            </a:r>
            <a:r>
              <a:rPr lang="it-IT" dirty="0" err="1" smtClean="0"/>
              <a:t>casascuola-</a:t>
            </a:r>
            <a:endParaRPr lang="it-IT" dirty="0" smtClean="0"/>
          </a:p>
          <a:p>
            <a:pPr>
              <a:lnSpc>
                <a:spcPct val="90000"/>
              </a:lnSpc>
            </a:pPr>
            <a:r>
              <a:rPr lang="it-IT" dirty="0" smtClean="0"/>
              <a:t>famiglia fa da contatto tra la scuola e il centro</a:t>
            </a:r>
          </a:p>
          <a:p>
            <a:pPr>
              <a:lnSpc>
                <a:spcPct val="90000"/>
              </a:lnSpc>
            </a:pPr>
            <a:r>
              <a:rPr lang="it-IT" dirty="0" smtClean="0"/>
              <a:t>L’ambiente(fisico) familiare rimane distaccato da quello </a:t>
            </a:r>
            <a:r>
              <a:rPr lang="it-IT" dirty="0" err="1" smtClean="0"/>
              <a:t>terapeutico-riabilitativo</a:t>
            </a:r>
            <a:endParaRPr lang="it-IT" dirty="0" smtClean="0"/>
          </a:p>
          <a:p>
            <a:endParaRPr lang="it-IT" dirty="0"/>
          </a:p>
        </p:txBody>
      </p:sp>
      <p:sp>
        <p:nvSpPr>
          <p:cNvPr id="6" name="Titolo 1"/>
          <p:cNvSpPr>
            <a:spLocks noGrp="1"/>
          </p:cNvSpPr>
          <p:nvPr>
            <p:ph type="title"/>
          </p:nvPr>
        </p:nvSpPr>
        <p:spPr>
          <a:xfrm>
            <a:off x="457200" y="704088"/>
            <a:ext cx="8229600" cy="1143000"/>
          </a:xfrm>
        </p:spPr>
        <p:txBody>
          <a:bodyPr/>
          <a:lstStyle/>
          <a:p>
            <a:r>
              <a:rPr lang="it-IT" dirty="0" smtClean="0"/>
              <a:t>L’intervento nei centri</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t>
            </a:r>
            <a:r>
              <a:rPr lang="it-IT" dirty="0" err="1" smtClean="0"/>
              <a:t>A.B.A</a:t>
            </a:r>
            <a:r>
              <a:rPr lang="it-IT" dirty="0" err="1" smtClean="0"/>
              <a:t>.</a:t>
            </a:r>
            <a:r>
              <a:rPr lang="it-IT" dirty="0" smtClean="0"/>
              <a:t>, cos’è?</a:t>
            </a:r>
            <a:endParaRPr lang="it-IT" dirty="0"/>
          </a:p>
        </p:txBody>
      </p:sp>
      <p:sp>
        <p:nvSpPr>
          <p:cNvPr id="3" name="Segnaposto contenuto 2"/>
          <p:cNvSpPr>
            <a:spLocks noGrp="1"/>
          </p:cNvSpPr>
          <p:nvPr>
            <p:ph idx="1"/>
          </p:nvPr>
        </p:nvSpPr>
        <p:spPr/>
        <p:txBody>
          <a:bodyPr>
            <a:normAutofit/>
          </a:bodyPr>
          <a:lstStyle/>
          <a:p>
            <a:r>
              <a:rPr lang="en-US" dirty="0" smtClean="0"/>
              <a:t>Applied </a:t>
            </a:r>
            <a:r>
              <a:rPr lang="en-US" dirty="0" err="1" smtClean="0"/>
              <a:t>Behaviour</a:t>
            </a:r>
            <a:r>
              <a:rPr lang="en-US" dirty="0" smtClean="0"/>
              <a:t> Analysis</a:t>
            </a:r>
            <a:r>
              <a:rPr lang="it-IT" dirty="0" smtClean="0"/>
              <a:t>: analisi del comportamento applicata;</a:t>
            </a:r>
            <a:endParaRPr lang="it-IT" sz="2800" dirty="0" smtClean="0"/>
          </a:p>
          <a:p>
            <a:pPr lvl="1"/>
            <a:r>
              <a:rPr lang="it-IT" sz="2200" dirty="0" smtClean="0"/>
              <a:t>Una terapia specifica per individui con autismo</a:t>
            </a:r>
          </a:p>
          <a:p>
            <a:pPr lvl="1"/>
            <a:r>
              <a:rPr lang="it-IT" sz="2200" dirty="0" smtClean="0"/>
              <a:t>Intervento educativo precoce ed intensivo</a:t>
            </a:r>
          </a:p>
          <a:p>
            <a:pPr lvl="1"/>
            <a:r>
              <a:rPr lang="it-IT" sz="2200" dirty="0" smtClean="0"/>
              <a:t>Mira a modificare il comportamento</a:t>
            </a:r>
          </a:p>
          <a:p>
            <a:endParaRPr lang="it-IT" dirty="0" smtClean="0"/>
          </a:p>
          <a:p>
            <a:r>
              <a:rPr lang="it-IT" dirty="0" smtClean="0"/>
              <a:t>La scienza per il cambiamento di comportamenti socialmente significativi attraverso la manipolazione di eventi ambientali.</a:t>
            </a:r>
          </a:p>
          <a:p>
            <a:endParaRPr lang="it-IT"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946283"/>
            <a:ext cx="8229600" cy="4554551"/>
          </a:xfrm>
        </p:spPr>
        <p:txBody>
          <a:bodyPr>
            <a:normAutofit/>
          </a:bodyPr>
          <a:lstStyle/>
          <a:p>
            <a:pPr>
              <a:lnSpc>
                <a:spcPct val="90000"/>
              </a:lnSpc>
            </a:pPr>
            <a:r>
              <a:rPr lang="it-IT" dirty="0" smtClean="0"/>
              <a:t>Nuova</a:t>
            </a:r>
          </a:p>
          <a:p>
            <a:pPr>
              <a:lnSpc>
                <a:spcPct val="90000"/>
              </a:lnSpc>
            </a:pPr>
            <a:r>
              <a:rPr lang="it-IT" dirty="0" smtClean="0"/>
              <a:t> Sperimentale</a:t>
            </a:r>
          </a:p>
          <a:p>
            <a:pPr>
              <a:lnSpc>
                <a:spcPct val="90000"/>
              </a:lnSpc>
            </a:pPr>
            <a:r>
              <a:rPr lang="it-IT" dirty="0" smtClean="0"/>
              <a:t> Una “cura” veloce di due anni</a:t>
            </a:r>
          </a:p>
          <a:p>
            <a:pPr>
              <a:lnSpc>
                <a:spcPct val="90000"/>
              </a:lnSpc>
            </a:pPr>
            <a:r>
              <a:rPr lang="it-IT" dirty="0" smtClean="0"/>
              <a:t> Un curriculum</a:t>
            </a:r>
          </a:p>
          <a:p>
            <a:pPr>
              <a:lnSpc>
                <a:spcPct val="90000"/>
              </a:lnSpc>
            </a:pPr>
            <a:r>
              <a:rPr lang="it-IT" dirty="0" smtClean="0"/>
              <a:t>Una tecnica che può essere appresa attraverso libri, visione di video, partecipazione a corsi e </a:t>
            </a:r>
            <a:r>
              <a:rPr lang="it-IT" dirty="0" err="1" smtClean="0"/>
              <a:t>workshops</a:t>
            </a:r>
            <a:endParaRPr lang="it-IT" dirty="0" smtClean="0"/>
          </a:p>
          <a:p>
            <a:pPr>
              <a:lnSpc>
                <a:spcPct val="90000"/>
              </a:lnSpc>
            </a:pPr>
            <a:r>
              <a:rPr lang="it-IT" dirty="0" smtClean="0"/>
              <a:t>Un intervento che trasforma  bambini in robot o scimmiette da circo</a:t>
            </a:r>
          </a:p>
          <a:p>
            <a:pPr>
              <a:lnSpc>
                <a:spcPct val="90000"/>
              </a:lnSpc>
            </a:pPr>
            <a:r>
              <a:rPr lang="it-IT" dirty="0" smtClean="0"/>
              <a:t> Solo per insegnare abilità a memoria</a:t>
            </a:r>
          </a:p>
          <a:p>
            <a:endParaRPr lang="it-IT" dirty="0" smtClean="0"/>
          </a:p>
          <a:p>
            <a:endParaRPr lang="it-IT" dirty="0"/>
          </a:p>
        </p:txBody>
      </p:sp>
      <p:sp>
        <p:nvSpPr>
          <p:cNvPr id="6" name="Titolo 1"/>
          <p:cNvSpPr>
            <a:spLocks noGrp="1"/>
          </p:cNvSpPr>
          <p:nvPr>
            <p:ph type="title"/>
          </p:nvPr>
        </p:nvSpPr>
        <p:spPr>
          <a:xfrm>
            <a:off x="457200" y="704088"/>
            <a:ext cx="8229600" cy="1143000"/>
          </a:xfrm>
        </p:spPr>
        <p:txBody>
          <a:bodyPr/>
          <a:lstStyle/>
          <a:p>
            <a:r>
              <a:rPr lang="it-IT" dirty="0" smtClean="0"/>
              <a:t>ABA, cosa non è</a:t>
            </a:r>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ABA e </a:t>
            </a:r>
            <a:r>
              <a:rPr lang="it-IT" dirty="0" smtClean="0"/>
              <a:t>Autismo (1/2)</a:t>
            </a:r>
            <a:endParaRPr lang="it-IT" dirty="0"/>
          </a:p>
        </p:txBody>
      </p:sp>
      <p:sp>
        <p:nvSpPr>
          <p:cNvPr id="3" name="Segnaposto contenuto 2"/>
          <p:cNvSpPr>
            <a:spLocks noGrp="1"/>
          </p:cNvSpPr>
          <p:nvPr>
            <p:ph idx="1"/>
          </p:nvPr>
        </p:nvSpPr>
        <p:spPr/>
        <p:txBody>
          <a:bodyPr>
            <a:normAutofit/>
          </a:bodyPr>
          <a:lstStyle/>
          <a:p>
            <a:pPr>
              <a:lnSpc>
                <a:spcPct val="90000"/>
              </a:lnSpc>
            </a:pPr>
            <a:r>
              <a:rPr lang="it-IT" dirty="0" smtClean="0"/>
              <a:t>L’evidenza scientifica supporta che un intervento ABA intensivo e diretto da persone competenti produce risultati significati in tutte le aree evolutive.</a:t>
            </a:r>
          </a:p>
          <a:p>
            <a:pPr>
              <a:lnSpc>
                <a:spcPct val="90000"/>
              </a:lnSpc>
            </a:pPr>
            <a:r>
              <a:rPr lang="it-IT" dirty="0" smtClean="0"/>
              <a:t>Sia nelle linee guida della OMS che in quelle della  SIMPIA(società italiana di neuropsichiatria dell’infanzia e dell’adolescenza) l’ABA è il principale metodo consigliato. </a:t>
            </a:r>
          </a:p>
          <a:p>
            <a:pPr>
              <a:buNone/>
            </a:pPr>
            <a:endParaRPr lang="it-IT"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946283"/>
            <a:ext cx="8229600" cy="4911741"/>
          </a:xfrm>
        </p:spPr>
        <p:txBody>
          <a:bodyPr>
            <a:normAutofit/>
          </a:bodyPr>
          <a:lstStyle/>
          <a:p>
            <a:pPr>
              <a:lnSpc>
                <a:spcPct val="90000"/>
              </a:lnSpc>
            </a:pPr>
            <a:r>
              <a:rPr lang="it-IT" dirty="0" smtClean="0"/>
              <a:t>L’ABA non nasce come intervento specifico per l’autismo, ma come scienza che si occupa della modifica del comportamento</a:t>
            </a:r>
          </a:p>
          <a:p>
            <a:pPr>
              <a:lnSpc>
                <a:spcPct val="90000"/>
              </a:lnSpc>
            </a:pPr>
            <a:r>
              <a:rPr lang="it-IT" dirty="0" smtClean="0"/>
              <a:t>La popolarità dell’ABA come intervento per l’autismo emerge solo intorno agli anni 70 con la pubblicazione dei primi studi che dimostravano la possibilità di insegnare specifici comportamenti ai bambini autistici</a:t>
            </a:r>
          </a:p>
          <a:p>
            <a:pPr>
              <a:lnSpc>
                <a:spcPct val="90000"/>
              </a:lnSpc>
            </a:pPr>
            <a:r>
              <a:rPr lang="it-IT" dirty="0" smtClean="0"/>
              <a:t>Obiettivo: incrementare repertori comportamentali socialmente significativi e ridurre quelli problematici attraverso tecniche di modificazione del comportamento validate scientificamente</a:t>
            </a:r>
          </a:p>
          <a:p>
            <a:endParaRPr lang="it-IT" dirty="0"/>
          </a:p>
        </p:txBody>
      </p:sp>
      <p:sp>
        <p:nvSpPr>
          <p:cNvPr id="5" name="Titolo 1"/>
          <p:cNvSpPr>
            <a:spLocks noGrp="1"/>
          </p:cNvSpPr>
          <p:nvPr>
            <p:ph type="title"/>
          </p:nvPr>
        </p:nvSpPr>
        <p:spPr>
          <a:xfrm>
            <a:off x="457200" y="704088"/>
            <a:ext cx="8229600" cy="1143000"/>
          </a:xfrm>
        </p:spPr>
        <p:txBody>
          <a:bodyPr>
            <a:normAutofit/>
          </a:bodyPr>
          <a:lstStyle/>
          <a:p>
            <a:r>
              <a:rPr lang="it-IT" dirty="0" smtClean="0"/>
              <a:t>ABA e </a:t>
            </a:r>
            <a:r>
              <a:rPr lang="it-IT" dirty="0" smtClean="0"/>
              <a:t>Autismo (2/</a:t>
            </a:r>
            <a:r>
              <a:rPr lang="it-IT" dirty="0" err="1" smtClean="0"/>
              <a:t>2</a:t>
            </a:r>
            <a:r>
              <a:rPr lang="it-IT" dirty="0" smtClean="0"/>
              <a:t>)</a:t>
            </a:r>
            <a:endParaRPr lang="it-IT"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1357290" y="1357298"/>
            <a:ext cx="6305952" cy="4389437"/>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946283"/>
            <a:ext cx="8229600" cy="4554551"/>
          </a:xfrm>
        </p:spPr>
        <p:txBody>
          <a:bodyPr>
            <a:normAutofit/>
          </a:bodyPr>
          <a:lstStyle/>
          <a:p>
            <a:pPr>
              <a:lnSpc>
                <a:spcPct val="90000"/>
              </a:lnSpc>
            </a:pPr>
            <a:r>
              <a:rPr lang="it-IT" dirty="0" smtClean="0"/>
              <a:t>L’intervento sui comportamenti problematici è fondamentale per garantire un buon funzionamento</a:t>
            </a:r>
          </a:p>
          <a:p>
            <a:pPr>
              <a:lnSpc>
                <a:spcPct val="90000"/>
              </a:lnSpc>
            </a:pPr>
            <a:r>
              <a:rPr lang="it-IT" dirty="0" smtClean="0"/>
              <a:t>Il risultato di questo percorso è a tutti gli effetti una valutazione funzionale del comportamento e un intervento atto a modificare e implementare l’utilizzo di nuovi comportamenti</a:t>
            </a:r>
          </a:p>
          <a:p>
            <a:pPr>
              <a:lnSpc>
                <a:spcPct val="90000"/>
              </a:lnSpc>
            </a:pPr>
            <a:r>
              <a:rPr lang="it-IT" dirty="0" smtClean="0"/>
              <a:t> Molti sono gli strumenti che ci vengono in aiuto in questa fase valutativa: in particolare attraverso la scheda ABC.</a:t>
            </a:r>
          </a:p>
          <a:p>
            <a:endParaRPr lang="it-IT" dirty="0"/>
          </a:p>
        </p:txBody>
      </p:sp>
      <p:sp>
        <p:nvSpPr>
          <p:cNvPr id="6" name="Titolo 1"/>
          <p:cNvSpPr>
            <a:spLocks noGrp="1"/>
          </p:cNvSpPr>
          <p:nvPr>
            <p:ph type="title"/>
          </p:nvPr>
        </p:nvSpPr>
        <p:spPr>
          <a:xfrm>
            <a:off x="457200" y="704088"/>
            <a:ext cx="8686800" cy="1143000"/>
          </a:xfrm>
        </p:spPr>
        <p:txBody>
          <a:bodyPr>
            <a:noAutofit/>
          </a:bodyPr>
          <a:lstStyle/>
          <a:p>
            <a:r>
              <a:rPr lang="it-IT" dirty="0" smtClean="0"/>
              <a:t>Gestione comportamentale (1/2)</a:t>
            </a:r>
            <a:endParaRPr lang="it-IT"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nSpc>
                <a:spcPct val="90000"/>
              </a:lnSpc>
            </a:pPr>
            <a:r>
              <a:rPr lang="it-IT" dirty="0" smtClean="0"/>
              <a:t>Colloquio con le famiglie e la scuola</a:t>
            </a:r>
          </a:p>
          <a:p>
            <a:pPr>
              <a:lnSpc>
                <a:spcPct val="90000"/>
              </a:lnSpc>
            </a:pPr>
            <a:r>
              <a:rPr lang="it-IT" dirty="0" smtClean="0"/>
              <a:t> Osservazioni dirette del comportamento</a:t>
            </a:r>
          </a:p>
          <a:p>
            <a:pPr>
              <a:lnSpc>
                <a:spcPct val="90000"/>
              </a:lnSpc>
            </a:pPr>
            <a:r>
              <a:rPr lang="it-IT" dirty="0" smtClean="0"/>
              <a:t> Strutturazione di una presa dati definita e   Intersoggettiva, ABC</a:t>
            </a:r>
          </a:p>
          <a:p>
            <a:pPr>
              <a:lnSpc>
                <a:spcPct val="90000"/>
              </a:lnSpc>
            </a:pPr>
            <a:r>
              <a:rPr lang="it-IT" dirty="0" smtClean="0"/>
              <a:t>Analisi incidentale, quante volte si manifesta</a:t>
            </a:r>
          </a:p>
          <a:p>
            <a:pPr>
              <a:lnSpc>
                <a:spcPct val="90000"/>
              </a:lnSpc>
            </a:pPr>
            <a:r>
              <a:rPr lang="it-IT" dirty="0" smtClean="0"/>
              <a:t>Interventi di validazione dell’ipotesi di funzione che mantiene il comportamento </a:t>
            </a:r>
          </a:p>
          <a:p>
            <a:endParaRPr lang="it-IT" dirty="0"/>
          </a:p>
        </p:txBody>
      </p:sp>
      <p:sp>
        <p:nvSpPr>
          <p:cNvPr id="8" name="Titolo 1"/>
          <p:cNvSpPr>
            <a:spLocks noGrp="1"/>
          </p:cNvSpPr>
          <p:nvPr>
            <p:ph type="title"/>
          </p:nvPr>
        </p:nvSpPr>
        <p:spPr>
          <a:xfrm>
            <a:off x="457200" y="704088"/>
            <a:ext cx="8686800" cy="1143000"/>
          </a:xfrm>
        </p:spPr>
        <p:txBody>
          <a:bodyPr>
            <a:noAutofit/>
          </a:bodyPr>
          <a:lstStyle/>
          <a:p>
            <a:r>
              <a:rPr lang="it-IT" dirty="0" smtClean="0"/>
              <a:t>Gestione comportamentale (2/</a:t>
            </a:r>
            <a:r>
              <a:rPr lang="it-IT" dirty="0" err="1" smtClean="0"/>
              <a:t>2</a:t>
            </a:r>
            <a:r>
              <a:rPr lang="it-IT" dirty="0" smtClean="0"/>
              <a:t>)</a:t>
            </a:r>
            <a:endParaRPr lang="it-IT"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928802"/>
            <a:ext cx="8229600" cy="5143536"/>
          </a:xfrm>
        </p:spPr>
        <p:txBody>
          <a:bodyPr>
            <a:normAutofit lnSpcReduction="10000"/>
          </a:bodyPr>
          <a:lstStyle/>
          <a:p>
            <a:r>
              <a:rPr lang="it-IT" dirty="0" err="1" smtClean="0"/>
              <a:t>Reinforcement</a:t>
            </a:r>
            <a:endParaRPr lang="it-IT" dirty="0" smtClean="0"/>
          </a:p>
          <a:p>
            <a:r>
              <a:rPr lang="it-IT" dirty="0" err="1" smtClean="0"/>
              <a:t>Prompting</a:t>
            </a:r>
            <a:endParaRPr lang="it-IT" dirty="0" smtClean="0"/>
          </a:p>
          <a:p>
            <a:r>
              <a:rPr lang="it-IT" dirty="0" smtClean="0"/>
              <a:t>Fading</a:t>
            </a:r>
            <a:endParaRPr lang="it-IT" dirty="0" smtClean="0"/>
          </a:p>
          <a:p>
            <a:r>
              <a:rPr lang="it-IT" dirty="0" err="1" smtClean="0"/>
              <a:t>Modeling</a:t>
            </a:r>
            <a:endParaRPr lang="it-IT" dirty="0" smtClean="0"/>
          </a:p>
          <a:p>
            <a:r>
              <a:rPr lang="it-IT" dirty="0" err="1" smtClean="0"/>
              <a:t>Shaping</a:t>
            </a:r>
            <a:endParaRPr lang="it-IT" dirty="0" smtClean="0"/>
          </a:p>
          <a:p>
            <a:r>
              <a:rPr lang="it-IT" dirty="0" err="1" smtClean="0"/>
              <a:t>Chaining</a:t>
            </a:r>
            <a:endParaRPr lang="it-IT" dirty="0" smtClean="0"/>
          </a:p>
          <a:p>
            <a:r>
              <a:rPr lang="it-IT" dirty="0" err="1" smtClean="0"/>
              <a:t>Pairing</a:t>
            </a:r>
            <a:endParaRPr lang="it-IT" dirty="0" smtClean="0"/>
          </a:p>
          <a:p>
            <a:r>
              <a:rPr lang="it-IT" dirty="0" err="1" smtClean="0"/>
              <a:t>Punishment</a:t>
            </a:r>
            <a:r>
              <a:rPr lang="it-IT" dirty="0" smtClean="0"/>
              <a:t> </a:t>
            </a:r>
            <a:r>
              <a:rPr lang="it-IT" dirty="0" err="1" smtClean="0"/>
              <a:t>procedures</a:t>
            </a:r>
            <a:endParaRPr lang="it-IT" dirty="0" smtClean="0"/>
          </a:p>
          <a:p>
            <a:r>
              <a:rPr lang="it-IT" dirty="0" err="1" smtClean="0"/>
              <a:t>Time</a:t>
            </a:r>
            <a:r>
              <a:rPr lang="it-IT" dirty="0" smtClean="0"/>
              <a:t> out</a:t>
            </a:r>
            <a:endParaRPr lang="it-IT" dirty="0" smtClean="0"/>
          </a:p>
          <a:p>
            <a:r>
              <a:rPr lang="it-IT" dirty="0" smtClean="0"/>
              <a:t>Task </a:t>
            </a:r>
            <a:r>
              <a:rPr lang="it-IT" dirty="0" err="1" smtClean="0"/>
              <a:t>analysis</a:t>
            </a:r>
            <a:endParaRPr lang="it-IT" dirty="0" smtClean="0"/>
          </a:p>
          <a:p>
            <a:r>
              <a:rPr lang="it-IT" dirty="0" err="1" smtClean="0"/>
              <a:t>Token</a:t>
            </a:r>
            <a:r>
              <a:rPr lang="it-IT" dirty="0" smtClean="0"/>
              <a:t> </a:t>
            </a:r>
            <a:r>
              <a:rPr lang="it-IT" dirty="0" err="1" smtClean="0"/>
              <a:t>economies</a:t>
            </a:r>
            <a:endParaRPr lang="it-IT" dirty="0" smtClean="0"/>
          </a:p>
          <a:p>
            <a:pPr>
              <a:buNone/>
            </a:pPr>
            <a:endParaRPr lang="it-IT" dirty="0" smtClean="0"/>
          </a:p>
          <a:p>
            <a:pPr>
              <a:buNone/>
            </a:pPr>
            <a:endParaRPr lang="it-IT" dirty="0" smtClean="0"/>
          </a:p>
          <a:p>
            <a:endParaRPr lang="it-IT" dirty="0"/>
          </a:p>
        </p:txBody>
      </p:sp>
      <p:pic>
        <p:nvPicPr>
          <p:cNvPr id="3074" name="Picture 2"/>
          <p:cNvPicPr>
            <a:picLocks noChangeAspect="1" noChangeArrowheads="1"/>
          </p:cNvPicPr>
          <p:nvPr/>
        </p:nvPicPr>
        <p:blipFill>
          <a:blip r:embed="rId2"/>
          <a:srcRect/>
          <a:stretch>
            <a:fillRect/>
          </a:stretch>
        </p:blipFill>
        <p:spPr bwMode="auto">
          <a:xfrm>
            <a:off x="6215074" y="3857628"/>
            <a:ext cx="2258620" cy="2071702"/>
          </a:xfrm>
          <a:prstGeom prst="rect">
            <a:avLst/>
          </a:prstGeom>
          <a:noFill/>
          <a:ln w="9525">
            <a:noFill/>
            <a:miter lim="800000"/>
            <a:headEnd/>
            <a:tailEnd/>
          </a:ln>
          <a:effectLst/>
        </p:spPr>
      </p:pic>
      <p:sp>
        <p:nvSpPr>
          <p:cNvPr id="7" name="Titolo 1"/>
          <p:cNvSpPr>
            <a:spLocks noGrp="1"/>
          </p:cNvSpPr>
          <p:nvPr>
            <p:ph type="title"/>
          </p:nvPr>
        </p:nvSpPr>
        <p:spPr>
          <a:xfrm>
            <a:off x="457200" y="704088"/>
            <a:ext cx="8686800" cy="1143000"/>
          </a:xfrm>
        </p:spPr>
        <p:txBody>
          <a:bodyPr>
            <a:noAutofit/>
          </a:bodyPr>
          <a:lstStyle/>
          <a:p>
            <a:r>
              <a:rPr lang="it-IT" dirty="0" smtClean="0"/>
              <a:t>Procedure comportamentali</a:t>
            </a:r>
            <a:endParaRPr lang="it-IT"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nSpc>
                <a:spcPct val="90000"/>
              </a:lnSpc>
            </a:pPr>
            <a:r>
              <a:rPr lang="it-IT" dirty="0" smtClean="0"/>
              <a:t>Il vantaggio di strutturare un programma comportamentale chiaro e intersoggettivo nei suoi contenuti, garantisce: </a:t>
            </a:r>
            <a:endParaRPr lang="it-IT" dirty="0" smtClean="0"/>
          </a:p>
          <a:p>
            <a:pPr>
              <a:lnSpc>
                <a:spcPct val="90000"/>
              </a:lnSpc>
            </a:pPr>
            <a:endParaRPr lang="it-IT" dirty="0" smtClean="0"/>
          </a:p>
          <a:p>
            <a:pPr lvl="1">
              <a:lnSpc>
                <a:spcPct val="80000"/>
              </a:lnSpc>
            </a:pPr>
            <a:r>
              <a:rPr lang="it-IT" sz="2200" dirty="0" smtClean="0"/>
              <a:t>Omogeneità </a:t>
            </a:r>
            <a:r>
              <a:rPr lang="it-IT" sz="2200" dirty="0" smtClean="0"/>
              <a:t>di intervento</a:t>
            </a:r>
          </a:p>
          <a:p>
            <a:pPr lvl="1">
              <a:lnSpc>
                <a:spcPct val="80000"/>
              </a:lnSpc>
            </a:pPr>
            <a:r>
              <a:rPr lang="it-IT" sz="2200" dirty="0" smtClean="0"/>
              <a:t>Generalizzazione </a:t>
            </a:r>
            <a:r>
              <a:rPr lang="it-IT" sz="2200" dirty="0" smtClean="0"/>
              <a:t>nell’applicazione</a:t>
            </a:r>
          </a:p>
          <a:p>
            <a:pPr lvl="1">
              <a:lnSpc>
                <a:spcPct val="80000"/>
              </a:lnSpc>
            </a:pPr>
            <a:r>
              <a:rPr lang="it-IT" sz="2200" dirty="0" smtClean="0"/>
              <a:t>Rendersi </a:t>
            </a:r>
            <a:r>
              <a:rPr lang="it-IT" sz="2200" dirty="0" smtClean="0"/>
              <a:t>conto quando qualcosa non sta andando per il verso giusto e quindi poter intervenire tempestivamente</a:t>
            </a:r>
          </a:p>
          <a:p>
            <a:pPr lvl="1">
              <a:lnSpc>
                <a:spcPct val="80000"/>
              </a:lnSpc>
            </a:pPr>
            <a:r>
              <a:rPr lang="it-IT" sz="2200" dirty="0" smtClean="0"/>
              <a:t>Decisioni </a:t>
            </a:r>
            <a:r>
              <a:rPr lang="it-IT" sz="2200" dirty="0" smtClean="0"/>
              <a:t>prese su una </a:t>
            </a:r>
            <a:r>
              <a:rPr lang="it-IT" sz="2200" dirty="0" err="1" smtClean="0"/>
              <a:t>visual</a:t>
            </a:r>
            <a:r>
              <a:rPr lang="it-IT" sz="2200" dirty="0" smtClean="0"/>
              <a:t> </a:t>
            </a:r>
            <a:r>
              <a:rPr lang="it-IT" sz="2200" dirty="0" err="1" smtClean="0"/>
              <a:t>analysis</a:t>
            </a:r>
            <a:r>
              <a:rPr lang="it-IT" sz="2200" dirty="0" smtClean="0"/>
              <a:t> dei dati</a:t>
            </a:r>
          </a:p>
          <a:p>
            <a:endParaRPr lang="it-IT" dirty="0"/>
          </a:p>
        </p:txBody>
      </p:sp>
      <p:sp>
        <p:nvSpPr>
          <p:cNvPr id="6" name="Titolo 1"/>
          <p:cNvSpPr>
            <a:spLocks noGrp="1"/>
          </p:cNvSpPr>
          <p:nvPr>
            <p:ph type="title"/>
          </p:nvPr>
        </p:nvSpPr>
        <p:spPr>
          <a:xfrm>
            <a:off x="457200" y="704088"/>
            <a:ext cx="8686800" cy="1143000"/>
          </a:xfrm>
        </p:spPr>
        <p:txBody>
          <a:bodyPr>
            <a:noAutofit/>
          </a:bodyPr>
          <a:lstStyle/>
          <a:p>
            <a:r>
              <a:rPr lang="it-IT" dirty="0" smtClean="0"/>
              <a:t>Il linguaggio comune</a:t>
            </a:r>
            <a:endParaRPr lang="it-IT"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r>
              <a:rPr lang="it-IT" dirty="0" smtClean="0"/>
              <a:t>Tutti riconoscono il valore aggiunto di un lavoro cucito appositamente sulle esigenze del singolo individuo</a:t>
            </a:r>
          </a:p>
          <a:p>
            <a:r>
              <a:rPr lang="it-IT" dirty="0" smtClean="0"/>
              <a:t>Un buon punto di partenza è quello di valutare il repertorio di abilità esistenti nel bambino e di andare quindi a strutturare un programma sulla base dei risultati ottenuti</a:t>
            </a:r>
          </a:p>
          <a:p>
            <a:r>
              <a:rPr lang="it-IT" dirty="0" smtClean="0"/>
              <a:t>Gli strumenti di valutazione delle abilità di base più utilizzati sono ABLLS e VB-MAPP.</a:t>
            </a:r>
          </a:p>
          <a:p>
            <a:r>
              <a:rPr lang="it-IT" dirty="0" smtClean="0"/>
              <a:t>Questi strumenti sono costruiti utilizzando terminologia e concetti base della scienza del comportamento</a:t>
            </a:r>
          </a:p>
          <a:p>
            <a:endParaRPr lang="it-IT" dirty="0"/>
          </a:p>
        </p:txBody>
      </p:sp>
      <p:sp>
        <p:nvSpPr>
          <p:cNvPr id="6" name="Titolo 1"/>
          <p:cNvSpPr>
            <a:spLocks noGrp="1"/>
          </p:cNvSpPr>
          <p:nvPr>
            <p:ph type="title"/>
          </p:nvPr>
        </p:nvSpPr>
        <p:spPr>
          <a:xfrm>
            <a:off x="457200" y="704088"/>
            <a:ext cx="8686800" cy="1143000"/>
          </a:xfrm>
        </p:spPr>
        <p:txBody>
          <a:bodyPr>
            <a:noAutofit/>
          </a:bodyPr>
          <a:lstStyle/>
          <a:p>
            <a:r>
              <a:rPr lang="it-IT" dirty="0" smtClean="0"/>
              <a:t>Curriculum individualizzato</a:t>
            </a:r>
            <a:endParaRPr lang="it-IT"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3539832" y="69251"/>
            <a:ext cx="5542627" cy="6767585"/>
          </a:xfrm>
          <a:prstGeom prst="rect">
            <a:avLst/>
          </a:prstGeom>
          <a:noFill/>
          <a:ln w="9525">
            <a:noFill/>
            <a:miter lim="800000"/>
            <a:headEnd/>
            <a:tailEnd/>
          </a:ln>
          <a:effectLst/>
        </p:spPr>
      </p:pic>
      <p:sp>
        <p:nvSpPr>
          <p:cNvPr id="7" name="Titolo 1"/>
          <p:cNvSpPr>
            <a:spLocks noGrp="1"/>
          </p:cNvSpPr>
          <p:nvPr>
            <p:ph type="title"/>
          </p:nvPr>
        </p:nvSpPr>
        <p:spPr>
          <a:xfrm>
            <a:off x="457200" y="704088"/>
            <a:ext cx="8686800" cy="1143000"/>
          </a:xfrm>
        </p:spPr>
        <p:txBody>
          <a:bodyPr>
            <a:noAutofit/>
          </a:bodyPr>
          <a:lstStyle/>
          <a:p>
            <a:r>
              <a:rPr lang="it-IT" dirty="0" smtClean="0"/>
              <a:t>VB - MAPP</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Assunti di </a:t>
            </a:r>
            <a:r>
              <a:rPr lang="it-IT" dirty="0" smtClean="0"/>
              <a:t>base (1/3)</a:t>
            </a:r>
            <a:endParaRPr lang="it-IT" dirty="0"/>
          </a:p>
        </p:txBody>
      </p:sp>
      <p:sp>
        <p:nvSpPr>
          <p:cNvPr id="3" name="Segnaposto contenuto 2"/>
          <p:cNvSpPr>
            <a:spLocks noGrp="1"/>
          </p:cNvSpPr>
          <p:nvPr>
            <p:ph idx="1"/>
          </p:nvPr>
        </p:nvSpPr>
        <p:spPr/>
        <p:txBody>
          <a:bodyPr>
            <a:normAutofit/>
          </a:bodyPr>
          <a:lstStyle/>
          <a:p>
            <a:pPr>
              <a:lnSpc>
                <a:spcPct val="90000"/>
              </a:lnSpc>
            </a:pPr>
            <a:r>
              <a:rPr lang="it-IT" dirty="0" smtClean="0"/>
              <a:t>Efficace per costruire abilità adattive e ridurre comportamenti problematici in persone con e senza disabilità. </a:t>
            </a:r>
          </a:p>
          <a:p>
            <a:pPr>
              <a:lnSpc>
                <a:spcPct val="90000"/>
              </a:lnSpc>
            </a:pPr>
            <a:r>
              <a:rPr lang="it-IT" dirty="0" smtClean="0"/>
              <a:t>Utilizza fondamentalmente il principio di rinforzo e richiede dimostrazioni scientifiche della propria efficacia.</a:t>
            </a:r>
          </a:p>
          <a:p>
            <a:pPr>
              <a:lnSpc>
                <a:spcPct val="90000"/>
              </a:lnSpc>
            </a:pPr>
            <a:r>
              <a:rPr lang="it-IT" dirty="0" smtClean="0"/>
              <a:t>Altamente individualizzata, contestuale e flessibile.</a:t>
            </a:r>
          </a:p>
          <a:p>
            <a:pPr>
              <a:lnSpc>
                <a:spcPct val="90000"/>
              </a:lnSpc>
            </a:pPr>
            <a:r>
              <a:rPr lang="it-IT" dirty="0" smtClean="0"/>
              <a:t>Complessa, intricata e ricca di centinaia di procedure e tecniche. </a:t>
            </a:r>
          </a:p>
          <a:p>
            <a:pPr>
              <a:lnSpc>
                <a:spcPct val="90000"/>
              </a:lnSpc>
            </a:pPr>
            <a:r>
              <a:rPr lang="it-IT" dirty="0" smtClean="0"/>
              <a:t>Costantemente in evoluzione.</a:t>
            </a:r>
          </a:p>
          <a:p>
            <a:endParaRPr lang="it-IT"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r>
              <a:rPr lang="it-IT" dirty="0" smtClean="0"/>
              <a:t>La scuola rappresenta uno spazio privilegiato nel progetto terapeutico ed educativo, poiché può consentire la realizzazione del programma generale finalizzato al miglioramento dell’interazione sociale, all’arricchimento della comunicazione funzionale ed alla diversificazione degli interessi e delle attività.</a:t>
            </a:r>
          </a:p>
          <a:p>
            <a:r>
              <a:rPr lang="it-IT" dirty="0" smtClean="0"/>
              <a:t> La presenza dei coetanei rende l’ambiente scolastico il palcoscenico naturale, in cui il soggetto può generalizzare acquisizioni e competenze favoriti precedentemente in setting strutturati (intervento strutturato in rapporto uno a uno, logopedia ecc.)</a:t>
            </a:r>
          </a:p>
          <a:p>
            <a:endParaRPr lang="it-IT" dirty="0"/>
          </a:p>
        </p:txBody>
      </p:sp>
      <p:sp>
        <p:nvSpPr>
          <p:cNvPr id="6" name="Titolo 1"/>
          <p:cNvSpPr>
            <a:spLocks noGrp="1"/>
          </p:cNvSpPr>
          <p:nvPr>
            <p:ph type="title"/>
          </p:nvPr>
        </p:nvSpPr>
        <p:spPr>
          <a:xfrm>
            <a:off x="457200" y="704088"/>
            <a:ext cx="8901146" cy="1143000"/>
          </a:xfrm>
        </p:spPr>
        <p:txBody>
          <a:bodyPr>
            <a:noAutofit/>
          </a:bodyPr>
          <a:lstStyle/>
          <a:p>
            <a:r>
              <a:rPr lang="it-IT" dirty="0" smtClean="0"/>
              <a:t>S</a:t>
            </a:r>
            <a:r>
              <a:rPr lang="it-IT" dirty="0" smtClean="0"/>
              <a:t>cuola e progetto terapeutico</a:t>
            </a:r>
            <a:endParaRPr lang="it-IT"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it-IT" dirty="0" smtClean="0"/>
              <a:t>Es.: Guardare il compagno su istruzione dell’adulto; Stabilire il contatto oculare quando il compagno lo chiama per nome; iniziare il saluto; imitare le azioni dei compagni; imitare le verbalizzazioni dei compagni; seguire istruzioni per giocare con il compagno; aspettare il turno in un gioco; rispondere a domande sociali fatte dal compagno; fare proposte di gioco; mostrare giocattoli; richiedere oggetti preferiti.</a:t>
            </a:r>
          </a:p>
        </p:txBody>
      </p:sp>
      <p:sp>
        <p:nvSpPr>
          <p:cNvPr id="6" name="Titolo 1"/>
          <p:cNvSpPr>
            <a:spLocks noGrp="1"/>
          </p:cNvSpPr>
          <p:nvPr>
            <p:ph type="title"/>
          </p:nvPr>
        </p:nvSpPr>
        <p:spPr>
          <a:xfrm>
            <a:off x="457200" y="704088"/>
            <a:ext cx="8686800" cy="1143000"/>
          </a:xfrm>
        </p:spPr>
        <p:txBody>
          <a:bodyPr>
            <a:noAutofit/>
          </a:bodyPr>
          <a:lstStyle/>
          <a:p>
            <a:r>
              <a:rPr lang="it-IT" dirty="0" smtClean="0"/>
              <a:t>Interazione co</a:t>
            </a:r>
            <a:r>
              <a:rPr lang="it-IT" dirty="0" smtClean="0"/>
              <a:t>n i coetanei </a:t>
            </a:r>
            <a:r>
              <a:rPr lang="it-IT" dirty="0" smtClean="0"/>
              <a:t>(1/2)</a:t>
            </a:r>
            <a:endParaRPr lang="it-IT"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it-IT" dirty="0" smtClean="0"/>
              <a:t>Es.: Dirigere un gioco; eseguire istruzioni per completare un’attività; fare domande seguendo una conversazione; iniziare a commentare oggetti; imparare nuove risposte dall’osservazione dei compagni; rispondere e fare complimenti; rispondere in maniera affermativa alle richieste dei compagni; richiedere aiuto ai compagni; giocare al gioco del “far finta”; raccontare proprie esperienze ai compagni.</a:t>
            </a:r>
          </a:p>
          <a:p>
            <a:endParaRPr lang="it-IT" dirty="0"/>
          </a:p>
        </p:txBody>
      </p:sp>
      <p:sp>
        <p:nvSpPr>
          <p:cNvPr id="6" name="Titolo 1"/>
          <p:cNvSpPr>
            <a:spLocks noGrp="1"/>
          </p:cNvSpPr>
          <p:nvPr>
            <p:ph type="title"/>
          </p:nvPr>
        </p:nvSpPr>
        <p:spPr>
          <a:xfrm>
            <a:off x="457200" y="704088"/>
            <a:ext cx="8686800" cy="1143000"/>
          </a:xfrm>
        </p:spPr>
        <p:txBody>
          <a:bodyPr>
            <a:noAutofit/>
          </a:bodyPr>
          <a:lstStyle/>
          <a:p>
            <a:r>
              <a:rPr lang="it-IT" dirty="0" smtClean="0"/>
              <a:t>Interazione co</a:t>
            </a:r>
            <a:r>
              <a:rPr lang="it-IT" dirty="0" smtClean="0"/>
              <a:t>n i coetanei </a:t>
            </a:r>
            <a:r>
              <a:rPr lang="it-IT" dirty="0" smtClean="0"/>
              <a:t>(2/</a:t>
            </a:r>
            <a:r>
              <a:rPr lang="it-IT" dirty="0" err="1" smtClean="0"/>
              <a:t>2</a:t>
            </a:r>
            <a:r>
              <a:rPr lang="it-IT" dirty="0" smtClean="0"/>
              <a:t>)</a:t>
            </a:r>
            <a:endParaRPr lang="it-IT"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it-IT" dirty="0" smtClean="0"/>
              <a:t>Disponibilità di collaborazione con più figure qualificate che lavorano con il bambino (insegnante di sostegno, educatore, insegnante curricolare).</a:t>
            </a:r>
          </a:p>
          <a:p>
            <a:r>
              <a:rPr lang="it-IT" dirty="0" smtClean="0"/>
              <a:t>Ampia disponibilità di tempo per realizzare sessioni di lavoro strutturato durante le ore del mattino che sono le più produttive per il bambino.</a:t>
            </a:r>
          </a:p>
          <a:p>
            <a:r>
              <a:rPr lang="it-IT" dirty="0" smtClean="0"/>
              <a:t>Possibilità di lavorare in modo consistente su autonomie, durante i momenti del pranzo, della merenda, del bagno, che poi verranno  estese anche a casa.</a:t>
            </a:r>
          </a:p>
          <a:p>
            <a:endParaRPr lang="it-IT" dirty="0"/>
          </a:p>
        </p:txBody>
      </p:sp>
      <p:sp>
        <p:nvSpPr>
          <p:cNvPr id="6" name="Titolo 1"/>
          <p:cNvSpPr>
            <a:spLocks noGrp="1"/>
          </p:cNvSpPr>
          <p:nvPr>
            <p:ph type="title"/>
          </p:nvPr>
        </p:nvSpPr>
        <p:spPr>
          <a:xfrm>
            <a:off x="457200" y="704088"/>
            <a:ext cx="8686800" cy="1143000"/>
          </a:xfrm>
        </p:spPr>
        <p:txBody>
          <a:bodyPr>
            <a:noAutofit/>
          </a:bodyPr>
          <a:lstStyle/>
          <a:p>
            <a:r>
              <a:rPr lang="it-IT" dirty="0" smtClean="0"/>
              <a:t>Scuola, altre risorse</a:t>
            </a:r>
            <a:endParaRPr lang="it-IT"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90722"/>
            <a:ext cx="8229600" cy="4681550"/>
          </a:xfrm>
        </p:spPr>
        <p:txBody>
          <a:bodyPr>
            <a:normAutofit/>
          </a:bodyPr>
          <a:lstStyle/>
          <a:p>
            <a:r>
              <a:rPr lang="it-IT" dirty="0" smtClean="0"/>
              <a:t>Mancanza di condivisione da parte degli operatori dei principi della metodologia ABA.</a:t>
            </a:r>
          </a:p>
          <a:p>
            <a:r>
              <a:rPr lang="it-IT" dirty="0" smtClean="0"/>
              <a:t>Grande impegno richiesto: necessità di formazione costante, partecipazione periodica alle supervisioni, registrazione quotidiana dei dati.</a:t>
            </a:r>
          </a:p>
          <a:p>
            <a:r>
              <a:rPr lang="it-IT" dirty="0" smtClean="0"/>
              <a:t>Problemi di organizzazione: mancanza di spazi adeguati, difficoltà nel reperimento del materiale.</a:t>
            </a:r>
          </a:p>
          <a:p>
            <a:endParaRPr lang="it-IT" dirty="0"/>
          </a:p>
        </p:txBody>
      </p:sp>
      <p:pic>
        <p:nvPicPr>
          <p:cNvPr id="6146" name="Picture 2"/>
          <p:cNvPicPr>
            <a:picLocks noChangeAspect="1" noChangeArrowheads="1"/>
          </p:cNvPicPr>
          <p:nvPr/>
        </p:nvPicPr>
        <p:blipFill>
          <a:blip r:embed="rId2"/>
          <a:srcRect/>
          <a:stretch>
            <a:fillRect/>
          </a:stretch>
        </p:blipFill>
        <p:spPr bwMode="auto">
          <a:xfrm>
            <a:off x="3786182" y="5072074"/>
            <a:ext cx="1219200" cy="1609725"/>
          </a:xfrm>
          <a:prstGeom prst="rect">
            <a:avLst/>
          </a:prstGeom>
          <a:noFill/>
          <a:ln w="9525">
            <a:noFill/>
            <a:miter lim="800000"/>
            <a:headEnd/>
            <a:tailEnd/>
          </a:ln>
          <a:effectLst/>
        </p:spPr>
      </p:pic>
      <p:sp>
        <p:nvSpPr>
          <p:cNvPr id="7" name="Titolo 1"/>
          <p:cNvSpPr>
            <a:spLocks noGrp="1"/>
          </p:cNvSpPr>
          <p:nvPr>
            <p:ph type="title"/>
          </p:nvPr>
        </p:nvSpPr>
        <p:spPr>
          <a:xfrm>
            <a:off x="457200" y="704088"/>
            <a:ext cx="8686800" cy="1143000"/>
          </a:xfrm>
        </p:spPr>
        <p:txBody>
          <a:bodyPr>
            <a:noAutofit/>
          </a:bodyPr>
          <a:lstStyle/>
          <a:p>
            <a:r>
              <a:rPr lang="it-IT" dirty="0" smtClean="0"/>
              <a:t>Scuola, le difficoltà</a:t>
            </a:r>
            <a:endParaRPr lang="it-IT"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r>
              <a:rPr lang="it-IT" dirty="0" smtClean="0"/>
              <a:t>L’informazione dei compagni sui bisogni particolari del bambino con autismo e sui suoi modi particolari di imparare deve essere strutturata in modo che possa essere utile anche a favorire un eventuale coinvolgimento dei bambini in sessioni di insegnamento strutturato.</a:t>
            </a:r>
          </a:p>
          <a:p>
            <a:r>
              <a:rPr lang="it-IT" dirty="0" smtClean="0"/>
              <a:t>L’insegnamento di abilità al bambino autistico in sessioni strutturate 1/</a:t>
            </a:r>
            <a:r>
              <a:rPr lang="it-IT" dirty="0" err="1" smtClean="0"/>
              <a:t>1</a:t>
            </a:r>
            <a:r>
              <a:rPr lang="it-IT" dirty="0" smtClean="0"/>
              <a:t> per portarle successivamente in piccolo gruppo e poi in grande gruppo serve anche a costruire nei compagni rappresentazioni “abili” di quel bambino.</a:t>
            </a:r>
          </a:p>
          <a:p>
            <a:endParaRPr lang="it-IT" dirty="0"/>
          </a:p>
        </p:txBody>
      </p:sp>
      <p:sp>
        <p:nvSpPr>
          <p:cNvPr id="6" name="Titolo 1"/>
          <p:cNvSpPr>
            <a:spLocks noGrp="1"/>
          </p:cNvSpPr>
          <p:nvPr>
            <p:ph type="title"/>
          </p:nvPr>
        </p:nvSpPr>
        <p:spPr>
          <a:xfrm>
            <a:off x="457200" y="704088"/>
            <a:ext cx="8686800" cy="1143000"/>
          </a:xfrm>
        </p:spPr>
        <p:txBody>
          <a:bodyPr>
            <a:noAutofit/>
          </a:bodyPr>
          <a:lstStyle/>
          <a:p>
            <a:r>
              <a:rPr lang="it-IT" dirty="0" smtClean="0"/>
              <a:t>Informare i compagni</a:t>
            </a:r>
            <a:endParaRPr lang="it-IT"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Autofit/>
          </a:bodyPr>
          <a:lstStyle/>
          <a:p>
            <a:r>
              <a:rPr lang="it-IT" dirty="0" smtClean="0"/>
              <a:t> Stimola il bambino a prestare attenzione agli altri compagni</a:t>
            </a:r>
          </a:p>
          <a:p>
            <a:r>
              <a:rPr lang="it-IT" dirty="0" smtClean="0"/>
              <a:t> Utilizza il modello dei pari per ottenere comportamenti adeguati</a:t>
            </a:r>
          </a:p>
          <a:p>
            <a:r>
              <a:rPr lang="it-IT" dirty="0" smtClean="0"/>
              <a:t> Promuove l’imitazione dei pari</a:t>
            </a:r>
          </a:p>
          <a:p>
            <a:r>
              <a:rPr lang="it-IT" dirty="0" smtClean="0"/>
              <a:t>Lavora sull’apprendimento del bambino e ne promuove costantemente l’interazione</a:t>
            </a:r>
          </a:p>
          <a:p>
            <a:r>
              <a:rPr lang="it-IT" dirty="0" smtClean="0"/>
              <a:t> Lavora sullo stare “seduti” durante le lezioni della maestra</a:t>
            </a:r>
          </a:p>
          <a:p>
            <a:r>
              <a:rPr lang="it-IT" dirty="0" smtClean="0"/>
              <a:t> Rinforza il bambino ed i suoi compagni quando mettono in atto comportamenti appropriati</a:t>
            </a:r>
          </a:p>
        </p:txBody>
      </p:sp>
      <p:sp>
        <p:nvSpPr>
          <p:cNvPr id="6" name="Titolo 1"/>
          <p:cNvSpPr>
            <a:spLocks noGrp="1"/>
          </p:cNvSpPr>
          <p:nvPr>
            <p:ph type="title"/>
          </p:nvPr>
        </p:nvSpPr>
        <p:spPr>
          <a:xfrm>
            <a:off x="457200" y="704088"/>
            <a:ext cx="8686800" cy="1143000"/>
          </a:xfrm>
        </p:spPr>
        <p:txBody>
          <a:bodyPr>
            <a:noAutofit/>
          </a:bodyPr>
          <a:lstStyle/>
          <a:p>
            <a:r>
              <a:rPr lang="it-IT" dirty="0" smtClean="0"/>
              <a:t>Insegnante di sostegno (1/2)</a:t>
            </a:r>
            <a:endParaRPr lang="it-IT"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it-IT" dirty="0" smtClean="0"/>
              <a:t>Cerca di eliminare la rigidità del bambino, non permettendogli di giocare con le cose ogni giorno sempre nello stesso ordine</a:t>
            </a:r>
          </a:p>
          <a:p>
            <a:r>
              <a:rPr lang="it-IT" dirty="0" smtClean="0"/>
              <a:t> Non permette al bambino di utilizzare i comportamenti inappropriati per attirare la sua attenzione</a:t>
            </a:r>
          </a:p>
          <a:p>
            <a:r>
              <a:rPr lang="it-IT" dirty="0" smtClean="0"/>
              <a:t>Non evita le situazioni difficili, ma lavora proprio sulle difficoltà del bambino ed incoraggia le sue capacità</a:t>
            </a:r>
          </a:p>
          <a:p>
            <a:endParaRPr lang="it-IT" dirty="0"/>
          </a:p>
        </p:txBody>
      </p:sp>
      <p:sp>
        <p:nvSpPr>
          <p:cNvPr id="6" name="Titolo 1"/>
          <p:cNvSpPr>
            <a:spLocks noGrp="1"/>
          </p:cNvSpPr>
          <p:nvPr>
            <p:ph type="title"/>
          </p:nvPr>
        </p:nvSpPr>
        <p:spPr>
          <a:xfrm>
            <a:off x="457200" y="704088"/>
            <a:ext cx="8686800" cy="1143000"/>
          </a:xfrm>
        </p:spPr>
        <p:txBody>
          <a:bodyPr>
            <a:noAutofit/>
          </a:bodyPr>
          <a:lstStyle/>
          <a:p>
            <a:r>
              <a:rPr lang="it-IT" dirty="0" smtClean="0"/>
              <a:t>Insegnante di sostegno (2/</a:t>
            </a:r>
            <a:r>
              <a:rPr lang="it-IT" dirty="0" err="1" smtClean="0"/>
              <a:t>2</a:t>
            </a:r>
            <a:r>
              <a:rPr lang="it-IT" dirty="0" smtClean="0"/>
              <a:t>)</a:t>
            </a:r>
            <a:endParaRPr lang="it-IT"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GRAZIE PER L’ATTENZIONE</a:t>
            </a:r>
            <a:endParaRPr lang="it-IT" dirty="0"/>
          </a:p>
        </p:txBody>
      </p:sp>
      <p:sp>
        <p:nvSpPr>
          <p:cNvPr id="3" name="Segnaposto testo 2"/>
          <p:cNvSpPr>
            <a:spLocks noGrp="1"/>
          </p:cNvSpPr>
          <p:nvPr>
            <p:ph type="body" idx="1"/>
          </p:nvPr>
        </p:nvSpPr>
        <p:spPr>
          <a:xfrm>
            <a:off x="530352" y="3143248"/>
            <a:ext cx="7772400" cy="1071128"/>
          </a:xfrm>
        </p:spPr>
        <p:txBody>
          <a:bodyPr/>
          <a:lstStyle/>
          <a:p>
            <a:r>
              <a:rPr lang="it-IT" dirty="0" err="1" smtClean="0"/>
              <a:t>DOTT</a:t>
            </a:r>
            <a:r>
              <a:rPr lang="it-IT" dirty="0" smtClean="0"/>
              <a:t>. GENNA </a:t>
            </a:r>
            <a:r>
              <a:rPr lang="it-IT" dirty="0" err="1" smtClean="0"/>
              <a:t>DI</a:t>
            </a:r>
            <a:r>
              <a:rPr lang="it-IT" dirty="0" smtClean="0"/>
              <a:t> BENEDETTO</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1946259"/>
            <a:ext cx="8229600" cy="3625881"/>
          </a:xfrm>
        </p:spPr>
        <p:txBody>
          <a:bodyPr vert="horz">
            <a:normAutofit/>
          </a:bodyPr>
          <a:lstStyle/>
          <a:p>
            <a:pPr>
              <a:lnSpc>
                <a:spcPct val="80000"/>
              </a:lnSpc>
            </a:pPr>
            <a:r>
              <a:rPr lang="it-IT" dirty="0" smtClean="0"/>
              <a:t>Metodo comprensivo: indirizza tutte le aree evolutive</a:t>
            </a:r>
          </a:p>
          <a:p>
            <a:pPr>
              <a:lnSpc>
                <a:spcPct val="80000"/>
              </a:lnSpc>
            </a:pPr>
            <a:r>
              <a:rPr lang="it-IT" dirty="0" smtClean="0"/>
              <a:t>Le abilità sono suddivise in piccole unità, definite in termini osservabili e misurabili.</a:t>
            </a:r>
          </a:p>
          <a:p>
            <a:pPr>
              <a:lnSpc>
                <a:spcPct val="80000"/>
              </a:lnSpc>
            </a:pPr>
            <a:r>
              <a:rPr lang="it-IT" dirty="0" smtClean="0"/>
              <a:t>Deficit e punti di forza vengono analizzati attraverso l’osservazione diretta e vengono quantificati oggettivamente </a:t>
            </a:r>
          </a:p>
          <a:p>
            <a:pPr>
              <a:lnSpc>
                <a:spcPct val="80000"/>
              </a:lnSpc>
            </a:pPr>
            <a:r>
              <a:rPr lang="it-IT" dirty="0" smtClean="0"/>
              <a:t>Ogni componente/unità viene insegnata attraverso molteplici opportunità, ognuna di queste comprende la manipolazione diretta di antecedenti e conseguenze. </a:t>
            </a:r>
          </a:p>
          <a:p>
            <a:pPr>
              <a:lnSpc>
                <a:spcPct val="80000"/>
              </a:lnSpc>
              <a:buClr>
                <a:schemeClr val="accent2"/>
              </a:buClr>
              <a:buFont typeface="Wingdings" pitchFamily="2" charset="2"/>
              <a:buChar char="§"/>
            </a:pPr>
            <a:endParaRPr lang="it-IT" dirty="0" smtClean="0"/>
          </a:p>
          <a:p>
            <a:endParaRPr lang="it-IT" dirty="0"/>
          </a:p>
        </p:txBody>
      </p:sp>
      <p:sp>
        <p:nvSpPr>
          <p:cNvPr id="5" name="Titolo 1"/>
          <p:cNvSpPr>
            <a:spLocks noGrp="1"/>
          </p:cNvSpPr>
          <p:nvPr>
            <p:ph type="title"/>
          </p:nvPr>
        </p:nvSpPr>
        <p:spPr>
          <a:xfrm>
            <a:off x="457200" y="704088"/>
            <a:ext cx="8229600" cy="1143000"/>
          </a:xfrm>
        </p:spPr>
        <p:txBody>
          <a:bodyPr/>
          <a:lstStyle/>
          <a:p>
            <a:r>
              <a:rPr lang="it-IT" dirty="0" smtClean="0"/>
              <a:t>Assunti di </a:t>
            </a:r>
            <a:r>
              <a:rPr lang="it-IT" dirty="0" smtClean="0"/>
              <a:t>base (2/3)</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946283"/>
            <a:ext cx="8229600" cy="4625989"/>
          </a:xfrm>
        </p:spPr>
        <p:txBody>
          <a:bodyPr>
            <a:normAutofit/>
          </a:bodyPr>
          <a:lstStyle/>
          <a:p>
            <a:pPr>
              <a:lnSpc>
                <a:spcPct val="80000"/>
              </a:lnSpc>
            </a:pPr>
            <a:r>
              <a:rPr lang="it-IT" dirty="0" smtClean="0"/>
              <a:t>Centinaia di opportunità di apprendimento vengono organizzate sia in ambiente strutturato che in ambiente naturale (NET e ITT).</a:t>
            </a:r>
          </a:p>
          <a:p>
            <a:pPr>
              <a:lnSpc>
                <a:spcPct val="80000"/>
              </a:lnSpc>
            </a:pPr>
            <a:r>
              <a:rPr lang="it-IT" dirty="0" smtClean="0"/>
              <a:t>Il bambino viene sempre impegnato in attività costruttive, lasciando poco spazio all’evoluzione di comportamenti problema.</a:t>
            </a:r>
          </a:p>
          <a:p>
            <a:pPr>
              <a:lnSpc>
                <a:spcPct val="80000"/>
              </a:lnSpc>
            </a:pPr>
            <a:r>
              <a:rPr lang="it-IT" dirty="0" smtClean="0"/>
              <a:t>Si utilizzano diverse tecniche per offrire opportunità di apprendimento ed incrementare la </a:t>
            </a:r>
            <a:r>
              <a:rPr lang="it-IT" dirty="0" smtClean="0"/>
              <a:t>MOTIVAZIONE:</a:t>
            </a:r>
          </a:p>
          <a:p>
            <a:pPr lvl="1">
              <a:lnSpc>
                <a:spcPct val="80000"/>
              </a:lnSpc>
            </a:pPr>
            <a:r>
              <a:rPr lang="it-IT" sz="2200" dirty="0" smtClean="0"/>
              <a:t>insegnamento </a:t>
            </a:r>
            <a:r>
              <a:rPr lang="it-IT" sz="2200" dirty="0" smtClean="0"/>
              <a:t>incidentale in ambiente </a:t>
            </a:r>
            <a:r>
              <a:rPr lang="it-IT" sz="2200" dirty="0" smtClean="0"/>
              <a:t>naturale,</a:t>
            </a:r>
          </a:p>
          <a:p>
            <a:pPr lvl="1">
              <a:lnSpc>
                <a:spcPct val="80000"/>
              </a:lnSpc>
            </a:pPr>
            <a:r>
              <a:rPr lang="it-IT" sz="2200" dirty="0" smtClean="0"/>
              <a:t>analisi </a:t>
            </a:r>
            <a:r>
              <a:rPr lang="it-IT" sz="2200" dirty="0" smtClean="0"/>
              <a:t>del compito (task </a:t>
            </a:r>
            <a:r>
              <a:rPr lang="it-IT" sz="2200" dirty="0" err="1" smtClean="0"/>
              <a:t>analysis</a:t>
            </a:r>
            <a:r>
              <a:rPr lang="it-IT" sz="2200" dirty="0" smtClean="0"/>
              <a:t>),</a:t>
            </a:r>
          </a:p>
          <a:p>
            <a:pPr lvl="1">
              <a:lnSpc>
                <a:spcPct val="80000"/>
              </a:lnSpc>
            </a:pPr>
            <a:r>
              <a:rPr lang="it-IT" sz="2200" dirty="0" smtClean="0"/>
              <a:t>concatenamento </a:t>
            </a:r>
            <a:r>
              <a:rPr lang="it-IT" sz="2200" dirty="0" smtClean="0"/>
              <a:t>(</a:t>
            </a:r>
            <a:r>
              <a:rPr lang="it-IT" sz="2200" dirty="0" err="1" smtClean="0"/>
              <a:t>chaining</a:t>
            </a:r>
            <a:r>
              <a:rPr lang="it-IT" sz="2200" dirty="0" smtClean="0"/>
              <a:t>), </a:t>
            </a:r>
            <a:endParaRPr lang="it-IT" sz="2200" dirty="0" smtClean="0"/>
          </a:p>
          <a:p>
            <a:pPr lvl="1">
              <a:lnSpc>
                <a:spcPct val="80000"/>
              </a:lnSpc>
            </a:pPr>
            <a:r>
              <a:rPr lang="it-IT" sz="2200" dirty="0" err="1" smtClean="0"/>
              <a:t>prompting</a:t>
            </a:r>
            <a:r>
              <a:rPr lang="it-IT" sz="2200" dirty="0" smtClean="0"/>
              <a:t> </a:t>
            </a:r>
            <a:r>
              <a:rPr lang="it-IT" sz="2200" dirty="0" smtClean="0"/>
              <a:t>e fading (aiuto e sfumatura), </a:t>
            </a:r>
            <a:endParaRPr lang="it-IT" sz="2200" dirty="0" smtClean="0"/>
          </a:p>
          <a:p>
            <a:pPr lvl="1">
              <a:lnSpc>
                <a:spcPct val="80000"/>
              </a:lnSpc>
            </a:pPr>
            <a:r>
              <a:rPr lang="it-IT" sz="2200" dirty="0" smtClean="0"/>
              <a:t>economia </a:t>
            </a:r>
            <a:r>
              <a:rPr lang="it-IT" sz="2200" dirty="0" smtClean="0"/>
              <a:t>con i </a:t>
            </a:r>
            <a:r>
              <a:rPr lang="it-IT" sz="2200" dirty="0" err="1" smtClean="0"/>
              <a:t>tokens</a:t>
            </a:r>
            <a:r>
              <a:rPr lang="it-IT" sz="2200" dirty="0" smtClean="0"/>
              <a:t>,ecc…</a:t>
            </a:r>
          </a:p>
          <a:p>
            <a:pPr>
              <a:lnSpc>
                <a:spcPct val="80000"/>
              </a:lnSpc>
              <a:buClr>
                <a:schemeClr val="accent2"/>
              </a:buClr>
              <a:buFont typeface="Wingdings" pitchFamily="2" charset="2"/>
              <a:buChar char="§"/>
            </a:pPr>
            <a:endParaRPr lang="it-IT" dirty="0" smtClean="0"/>
          </a:p>
          <a:p>
            <a:endParaRPr lang="it-IT" dirty="0"/>
          </a:p>
        </p:txBody>
      </p:sp>
      <p:sp>
        <p:nvSpPr>
          <p:cNvPr id="5" name="Titolo 1"/>
          <p:cNvSpPr>
            <a:spLocks noGrp="1"/>
          </p:cNvSpPr>
          <p:nvPr>
            <p:ph type="title"/>
          </p:nvPr>
        </p:nvSpPr>
        <p:spPr>
          <a:xfrm>
            <a:off x="457200" y="704088"/>
            <a:ext cx="8229600" cy="1143000"/>
          </a:xfrm>
        </p:spPr>
        <p:txBody>
          <a:bodyPr/>
          <a:lstStyle/>
          <a:p>
            <a:r>
              <a:rPr lang="it-IT" dirty="0" smtClean="0"/>
              <a:t>Assunti di </a:t>
            </a:r>
            <a:r>
              <a:rPr lang="it-IT" dirty="0" smtClean="0"/>
              <a:t>base (3/</a:t>
            </a:r>
            <a:r>
              <a:rPr lang="it-IT" dirty="0" smtClean="0"/>
              <a:t>3</a:t>
            </a:r>
            <a:r>
              <a:rPr lang="it-IT" dirty="0" smtClean="0"/>
              <a:t>)</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571612"/>
            <a:ext cx="8229600" cy="4554551"/>
          </a:xfrm>
        </p:spPr>
        <p:txBody>
          <a:bodyPr vert="horz">
            <a:normAutofit/>
          </a:bodyPr>
          <a:lstStyle/>
          <a:p>
            <a:pPr>
              <a:lnSpc>
                <a:spcPct val="90000"/>
              </a:lnSpc>
              <a:buClr>
                <a:schemeClr val="accent2"/>
              </a:buClr>
              <a:buNone/>
            </a:pPr>
            <a:endParaRPr lang="it-IT" dirty="0" smtClean="0"/>
          </a:p>
          <a:p>
            <a:pPr>
              <a:lnSpc>
                <a:spcPct val="80000"/>
              </a:lnSpc>
            </a:pPr>
            <a:r>
              <a:rPr lang="it-IT" dirty="0" smtClean="0"/>
              <a:t>Un esempio di TASK ANALYSIS: “lavarsi le mani”;</a:t>
            </a:r>
          </a:p>
          <a:p>
            <a:pPr>
              <a:lnSpc>
                <a:spcPct val="80000"/>
              </a:lnSpc>
            </a:pPr>
            <a:r>
              <a:rPr lang="it-IT" dirty="0" smtClean="0"/>
              <a:t>Un esempio di TOKEN ECONOMY : “lavorare </a:t>
            </a:r>
            <a:r>
              <a:rPr lang="it-IT" dirty="0" err="1" smtClean="0"/>
              <a:t>per…</a:t>
            </a:r>
            <a:r>
              <a:rPr lang="it-IT" dirty="0" smtClean="0"/>
              <a:t>”</a:t>
            </a:r>
          </a:p>
        </p:txBody>
      </p:sp>
      <p:sp>
        <p:nvSpPr>
          <p:cNvPr id="5" name="Titolo 1"/>
          <p:cNvSpPr>
            <a:spLocks noGrp="1"/>
          </p:cNvSpPr>
          <p:nvPr>
            <p:ph type="title"/>
          </p:nvPr>
        </p:nvSpPr>
        <p:spPr>
          <a:xfrm>
            <a:off x="457200" y="704088"/>
            <a:ext cx="8229600" cy="1143000"/>
          </a:xfrm>
        </p:spPr>
        <p:txBody>
          <a:bodyPr/>
          <a:lstStyle/>
          <a:p>
            <a:r>
              <a:rPr lang="it-IT" dirty="0" smtClean="0"/>
              <a:t>Esercitazione</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1946259"/>
            <a:ext cx="8229600" cy="4125947"/>
          </a:xfrm>
        </p:spPr>
        <p:txBody>
          <a:bodyPr>
            <a:normAutofit/>
          </a:bodyPr>
          <a:lstStyle/>
          <a:p>
            <a:pPr>
              <a:lnSpc>
                <a:spcPct val="90000"/>
              </a:lnSpc>
            </a:pPr>
            <a:r>
              <a:rPr lang="it-IT" dirty="0" smtClean="0"/>
              <a:t>Tutti gli aspetti dell’intervento sono individualizzati alle necessità dell’individuo e le sue preferenze (motivazione)</a:t>
            </a:r>
          </a:p>
          <a:p>
            <a:pPr>
              <a:lnSpc>
                <a:spcPct val="90000"/>
              </a:lnSpc>
            </a:pPr>
            <a:r>
              <a:rPr lang="it-IT" dirty="0" smtClean="0"/>
              <a:t>Abilità semplici vengono sistematicamente insegnate per arrivare ad abilità più complesse.</a:t>
            </a:r>
            <a:endParaRPr lang="en-US" dirty="0" smtClean="0"/>
          </a:p>
          <a:p>
            <a:pPr>
              <a:lnSpc>
                <a:spcPct val="90000"/>
              </a:lnSpc>
            </a:pPr>
            <a:r>
              <a:rPr lang="it-IT" dirty="0" smtClean="0"/>
              <a:t>Enfasi sull’insegnare al bambino COME imparare, formare interazioni sociali positive e rendere l’apprendimento motivante </a:t>
            </a:r>
          </a:p>
        </p:txBody>
      </p:sp>
      <p:sp>
        <p:nvSpPr>
          <p:cNvPr id="5" name="Titolo 1"/>
          <p:cNvSpPr>
            <a:spLocks noGrp="1"/>
          </p:cNvSpPr>
          <p:nvPr>
            <p:ph type="title"/>
          </p:nvPr>
        </p:nvSpPr>
        <p:spPr>
          <a:xfrm>
            <a:off x="457200" y="704088"/>
            <a:ext cx="8229600" cy="1143000"/>
          </a:xfrm>
        </p:spPr>
        <p:txBody>
          <a:bodyPr/>
          <a:lstStyle/>
          <a:p>
            <a:r>
              <a:rPr lang="it-IT" dirty="0" smtClean="0"/>
              <a:t>Fondamenti della terapia (1/2) </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1946259"/>
            <a:ext cx="8229600" cy="3697319"/>
          </a:xfrm>
        </p:spPr>
        <p:txBody>
          <a:bodyPr>
            <a:normAutofit/>
          </a:bodyPr>
          <a:lstStyle/>
          <a:p>
            <a:pPr>
              <a:lnSpc>
                <a:spcPct val="90000"/>
              </a:lnSpc>
            </a:pPr>
            <a:r>
              <a:rPr lang="it-IT" dirty="0" smtClean="0"/>
              <a:t>Comportamenti </a:t>
            </a:r>
            <a:r>
              <a:rPr lang="it-IT" dirty="0" smtClean="0"/>
              <a:t>problematici vengono direttamente gestiti e sostituiti da comportamenti adattivi. </a:t>
            </a:r>
            <a:endParaRPr lang="it-IT" dirty="0" smtClean="0"/>
          </a:p>
          <a:p>
            <a:pPr>
              <a:lnSpc>
                <a:spcPct val="90000"/>
              </a:lnSpc>
            </a:pPr>
            <a:r>
              <a:rPr lang="it-IT" dirty="0" smtClean="0"/>
              <a:t>DATI vengono usati per valutare il progresso e migliorare gli interventi</a:t>
            </a:r>
          </a:p>
          <a:p>
            <a:pPr>
              <a:lnSpc>
                <a:spcPct val="90000"/>
              </a:lnSpc>
            </a:pPr>
            <a:r>
              <a:rPr lang="it-IT" dirty="0" smtClean="0"/>
              <a:t>La programmazione é diretta da individui con formazione post-universitaria specifica all’ABA e con certificazione. </a:t>
            </a:r>
          </a:p>
          <a:p>
            <a:endParaRPr lang="it-IT" dirty="0"/>
          </a:p>
        </p:txBody>
      </p:sp>
      <p:sp>
        <p:nvSpPr>
          <p:cNvPr id="5" name="Titolo 1"/>
          <p:cNvSpPr>
            <a:spLocks noGrp="1"/>
          </p:cNvSpPr>
          <p:nvPr>
            <p:ph type="title"/>
          </p:nvPr>
        </p:nvSpPr>
        <p:spPr>
          <a:xfrm>
            <a:off x="457200" y="704088"/>
            <a:ext cx="8229600" cy="1143000"/>
          </a:xfrm>
        </p:spPr>
        <p:txBody>
          <a:bodyPr/>
          <a:lstStyle/>
          <a:p>
            <a:r>
              <a:rPr lang="it-IT" dirty="0" smtClean="0"/>
              <a:t>Fondamenti della terapia (2/</a:t>
            </a:r>
            <a:r>
              <a:rPr lang="it-IT" dirty="0" err="1" smtClean="0"/>
              <a:t>2</a:t>
            </a:r>
            <a:r>
              <a:rPr lang="it-IT" dirty="0" smtClean="0"/>
              <a:t>) </a:t>
            </a: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867524"/>
          </a:xfrm>
        </p:spPr>
        <p:txBody>
          <a:bodyPr/>
          <a:lstStyle/>
          <a:p>
            <a:r>
              <a:rPr lang="it-IT" dirty="0" smtClean="0"/>
              <a:t>Ancora sull’</a:t>
            </a:r>
            <a:r>
              <a:rPr lang="it-IT" dirty="0" err="1" smtClean="0"/>
              <a:t>A.B.A</a:t>
            </a:r>
            <a:r>
              <a:rPr lang="it-IT" dirty="0" err="1" smtClean="0"/>
              <a:t>.</a:t>
            </a:r>
            <a:r>
              <a:rPr lang="it-IT" dirty="0" smtClean="0"/>
              <a:t> (1/2)</a:t>
            </a:r>
            <a:endParaRPr lang="it-IT" dirty="0"/>
          </a:p>
        </p:txBody>
      </p:sp>
      <p:sp>
        <p:nvSpPr>
          <p:cNvPr id="3" name="Segnaposto contenuto 2"/>
          <p:cNvSpPr>
            <a:spLocks noGrp="1"/>
          </p:cNvSpPr>
          <p:nvPr>
            <p:ph idx="1"/>
          </p:nvPr>
        </p:nvSpPr>
        <p:spPr>
          <a:xfrm>
            <a:off x="457200" y="1714488"/>
            <a:ext cx="8229600" cy="4610112"/>
          </a:xfrm>
        </p:spPr>
        <p:txBody>
          <a:bodyPr>
            <a:noAutofit/>
          </a:bodyPr>
          <a:lstStyle/>
          <a:p>
            <a:r>
              <a:rPr lang="it-IT" dirty="0" smtClean="0"/>
              <a:t>Almeno 550 studi pubblicati tra il 1960 ed il 1995 (</a:t>
            </a:r>
            <a:r>
              <a:rPr lang="it-IT" dirty="0" err="1" smtClean="0"/>
              <a:t>Matson</a:t>
            </a:r>
            <a:r>
              <a:rPr lang="it-IT" dirty="0" smtClean="0"/>
              <a:t> et al., 1996) e diverse centinaia dal 1995 documentano l’efficacia di specifici metodi ABA per l’insegnamento di importanti </a:t>
            </a:r>
            <a:r>
              <a:rPr lang="it-IT" dirty="0" err="1" smtClean="0"/>
              <a:t>abilitá</a:t>
            </a:r>
            <a:r>
              <a:rPr lang="it-IT" dirty="0" smtClean="0"/>
              <a:t>:  </a:t>
            </a:r>
          </a:p>
          <a:p>
            <a:r>
              <a:rPr lang="it-IT" dirty="0" smtClean="0"/>
              <a:t>Imparare ad imparare: guardare, ascoltare, imitare, eseguire istruzioni, discriminare, ecc… </a:t>
            </a:r>
          </a:p>
          <a:p>
            <a:r>
              <a:rPr lang="it-IT" dirty="0" smtClean="0"/>
              <a:t>Comunicazione: produzione vocale, linguaggio per segni ed immagini, comprensione, da semplici vocalizzazioni a conversazioni complesse. </a:t>
            </a:r>
            <a:endParaRPr lang="it-IT"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395</TotalTime>
  <Words>1996</Words>
  <Application>Microsoft Office PowerPoint</Application>
  <PresentationFormat>Presentazione su schermo (4:3)</PresentationFormat>
  <Paragraphs>182</Paragraphs>
  <Slides>38</Slides>
  <Notes>1</Notes>
  <HiddenSlides>0</HiddenSlides>
  <MMClips>0</MMClips>
  <ScaleCrop>false</ScaleCrop>
  <HeadingPairs>
    <vt:vector size="4" baseType="variant">
      <vt:variant>
        <vt:lpstr>Tema</vt:lpstr>
      </vt:variant>
      <vt:variant>
        <vt:i4>1</vt:i4>
      </vt:variant>
      <vt:variant>
        <vt:lpstr>Titoli diapositive</vt:lpstr>
      </vt:variant>
      <vt:variant>
        <vt:i4>38</vt:i4>
      </vt:variant>
    </vt:vector>
  </HeadingPairs>
  <TitlesOfParts>
    <vt:vector size="39" baseType="lpstr">
      <vt:lpstr>Equinozio</vt:lpstr>
      <vt:lpstr>Una visione critica e applicativa del metodo A.B.A.</vt:lpstr>
      <vt:lpstr>L’A.B.A., cos’è?</vt:lpstr>
      <vt:lpstr>Assunti di base (1/3)</vt:lpstr>
      <vt:lpstr>Assunti di base (2/3)</vt:lpstr>
      <vt:lpstr>Assunti di base (3/3)</vt:lpstr>
      <vt:lpstr>Esercitazione</vt:lpstr>
      <vt:lpstr>Fondamenti della terapia (1/2) </vt:lpstr>
      <vt:lpstr>Fondamenti della terapia (2/2) </vt:lpstr>
      <vt:lpstr>Ancora sull’A.B.A. (1/2)</vt:lpstr>
      <vt:lpstr>Ancora sull’A.B.A. (2/2)</vt:lpstr>
      <vt:lpstr>Diapositiva 11</vt:lpstr>
      <vt:lpstr>Caso Clinico</vt:lpstr>
      <vt:lpstr>ESERCITAZIONE (1/4)</vt:lpstr>
      <vt:lpstr>ESERCITAZIONE (2/4)</vt:lpstr>
      <vt:lpstr>ESERCITAZIONE (3/4)</vt:lpstr>
      <vt:lpstr>ESERCITAZIONE (4/4)</vt:lpstr>
      <vt:lpstr>ESERCITAZIONE, Conclusione</vt:lpstr>
      <vt:lpstr>L’intervento a casa</vt:lpstr>
      <vt:lpstr>L’intervento nei centri</vt:lpstr>
      <vt:lpstr>ABA, cosa non è</vt:lpstr>
      <vt:lpstr>ABA e Autismo (1/2)</vt:lpstr>
      <vt:lpstr>ABA e Autismo (2/2)</vt:lpstr>
      <vt:lpstr>Diapositiva 23</vt:lpstr>
      <vt:lpstr>Gestione comportamentale (1/2)</vt:lpstr>
      <vt:lpstr>Gestione comportamentale (2/2)</vt:lpstr>
      <vt:lpstr>Procedure comportamentali</vt:lpstr>
      <vt:lpstr>Il linguaggio comune</vt:lpstr>
      <vt:lpstr>Curriculum individualizzato</vt:lpstr>
      <vt:lpstr>VB - MAPP</vt:lpstr>
      <vt:lpstr>Scuola e progetto terapeutico</vt:lpstr>
      <vt:lpstr>Interazione con i coetanei (1/2)</vt:lpstr>
      <vt:lpstr>Interazione con i coetanei (2/2)</vt:lpstr>
      <vt:lpstr>Scuola, altre risorse</vt:lpstr>
      <vt:lpstr>Scuola, le difficoltà</vt:lpstr>
      <vt:lpstr>Informare i compagni</vt:lpstr>
      <vt:lpstr>Insegnante di sostegno (1/2)</vt:lpstr>
      <vt:lpstr>Insegnante di sostegno (2/2)</vt:lpstr>
      <vt:lpstr>GRAZIE PER L’ATTENZIONE</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Una visione critica e applicativa del metodo A.B.A.</dc:title>
  <dc:creator>Genna</dc:creator>
  <cp:lastModifiedBy>Genna</cp:lastModifiedBy>
  <cp:revision>48</cp:revision>
  <dcterms:created xsi:type="dcterms:W3CDTF">2016-01-27T21:25:34Z</dcterms:created>
  <dcterms:modified xsi:type="dcterms:W3CDTF">2016-02-04T21:27:25Z</dcterms:modified>
</cp:coreProperties>
</file>