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89" r:id="rId3"/>
    <p:sldId id="286" r:id="rId4"/>
    <p:sldId id="296" r:id="rId5"/>
    <p:sldId id="287" r:id="rId6"/>
    <p:sldId id="288" r:id="rId7"/>
    <p:sldId id="290" r:id="rId8"/>
    <p:sldId id="292" r:id="rId9"/>
    <p:sldId id="295" r:id="rId10"/>
    <p:sldId id="291" r:id="rId11"/>
    <p:sldId id="293" r:id="rId12"/>
    <p:sldId id="294" r:id="rId13"/>
    <p:sldId id="270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>
      <p:cViewPr varScale="1">
        <p:scale>
          <a:sx n="62" d="100"/>
          <a:sy n="62" d="100"/>
        </p:scale>
        <p:origin x="141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F5F17397-5795-478B-BF97-86AE0014896F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78ED2B7-D975-4203-907B-EDF5F36B0542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905B073-9770-4593-B11C-90F02BB64389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4B82307-73F6-43CA-B336-548803ED0058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nettore 1 18">
            <a:extLst>
              <a:ext uri="{FF2B5EF4-FFF2-40B4-BE49-F238E27FC236}">
                <a16:creationId xmlns:a16="http://schemas.microsoft.com/office/drawing/2014/main" id="{76A58347-C37E-45BD-B5DF-6E0CE7E5C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nettore 1 19">
            <a:extLst>
              <a:ext uri="{FF2B5EF4-FFF2-40B4-BE49-F238E27FC236}">
                <a16:creationId xmlns:a16="http://schemas.microsoft.com/office/drawing/2014/main" id="{C85A3E9B-BFF8-4AFE-9AF7-55508B8D31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nettore 1 20">
            <a:extLst>
              <a:ext uri="{FF2B5EF4-FFF2-40B4-BE49-F238E27FC236}">
                <a16:creationId xmlns:a16="http://schemas.microsoft.com/office/drawing/2014/main" id="{C5F672AE-FCC2-4036-BBA2-77937E357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nettore 1 23">
            <a:extLst>
              <a:ext uri="{FF2B5EF4-FFF2-40B4-BE49-F238E27FC236}">
                <a16:creationId xmlns:a16="http://schemas.microsoft.com/office/drawing/2014/main" id="{C17A5FF2-8E5C-4A89-95B4-B2F689E8B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nettore 1 24">
            <a:extLst>
              <a:ext uri="{FF2B5EF4-FFF2-40B4-BE49-F238E27FC236}">
                <a16:creationId xmlns:a16="http://schemas.microsoft.com/office/drawing/2014/main" id="{A4C2643B-C5F8-4FF5-8A8A-0894B7C01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nettore 1 25">
            <a:extLst>
              <a:ext uri="{FF2B5EF4-FFF2-40B4-BE49-F238E27FC236}">
                <a16:creationId xmlns:a16="http://schemas.microsoft.com/office/drawing/2014/main" id="{4FD76715-A161-4BB0-9B32-BD25B4117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3B3F9D8B-325F-41E7-B676-25D845E37D8F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5EAEED0E-0763-419A-A5F7-534C713E9DAF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A3E29E56-FAF4-45CA-9836-F16F353A40B2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B5CCF6DB-9031-4BC6-ABE9-D141BEFC437F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3264C21B-F928-4B1D-A1D5-3A85D612E6F2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657FF763-5F82-449D-B0F0-6F6DDE96A1F9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>
            <a:extLst>
              <a:ext uri="{FF2B5EF4-FFF2-40B4-BE49-F238E27FC236}">
                <a16:creationId xmlns:a16="http://schemas.microsoft.com/office/drawing/2014/main" id="{846CF344-E44D-4C4A-912C-F00F4F7F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Segnaposto piè di pagina 16">
            <a:extLst>
              <a:ext uri="{FF2B5EF4-FFF2-40B4-BE49-F238E27FC236}">
                <a16:creationId xmlns:a16="http://schemas.microsoft.com/office/drawing/2014/main" id="{8E235A60-DD4B-4809-9EB1-C7D762D0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" name="Segnaposto numero diapositiva 28">
            <a:extLst>
              <a:ext uri="{FF2B5EF4-FFF2-40B4-BE49-F238E27FC236}">
                <a16:creationId xmlns:a16="http://schemas.microsoft.com/office/drawing/2014/main" id="{A4BA52BE-D5A4-4C6E-8BE5-4954A367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C1FA7A8-5A4D-42ED-AD1C-804503E0399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6622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AF3EED3C-7DD9-43D4-831A-56547111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ED322D1B-E581-4440-9647-BDAD16E1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DF4FF922-E11C-4A4A-B13D-A89347A8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E85F-7A01-43EC-99AC-FCE9EE7685C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64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207F64B9-9930-4DED-8D07-AFED7094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76A16B02-EC10-424A-B935-9A5356E26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8FF9C750-EAEE-4C0C-8A5A-5FDD5F88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F672-BCDE-41AD-A97C-2A594F327A4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860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6">
            <a:extLst>
              <a:ext uri="{FF2B5EF4-FFF2-40B4-BE49-F238E27FC236}">
                <a16:creationId xmlns:a16="http://schemas.microsoft.com/office/drawing/2014/main" id="{385835E2-61DE-4ED2-ACA5-1840C4D4E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8">
            <a:extLst>
              <a:ext uri="{FF2B5EF4-FFF2-40B4-BE49-F238E27FC236}">
                <a16:creationId xmlns:a16="http://schemas.microsoft.com/office/drawing/2014/main" id="{4E00094B-0234-4B78-BCCC-D47F1625CB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EF4849-DA00-4292-9EEA-05D081332753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Segnaposto piè di pagina 9">
            <a:extLst>
              <a:ext uri="{FF2B5EF4-FFF2-40B4-BE49-F238E27FC236}">
                <a16:creationId xmlns:a16="http://schemas.microsoft.com/office/drawing/2014/main" id="{7808E9B3-AE7C-4225-8656-E4CE0C0F0AD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24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0525971-0D9A-41B9-A5A6-E63EEE6E74CE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0395DE4-8E49-42EA-A632-10172E9CDB67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0BD028E-1D40-47B8-9A08-D4EF661BAB3E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96EFC28-5B12-403E-803B-3AC0B57A1D42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nettore 1 18">
            <a:extLst>
              <a:ext uri="{FF2B5EF4-FFF2-40B4-BE49-F238E27FC236}">
                <a16:creationId xmlns:a16="http://schemas.microsoft.com/office/drawing/2014/main" id="{B62988EC-96C1-4418-91D8-4644B555DD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nettore 1 19">
            <a:extLst>
              <a:ext uri="{FF2B5EF4-FFF2-40B4-BE49-F238E27FC236}">
                <a16:creationId xmlns:a16="http://schemas.microsoft.com/office/drawing/2014/main" id="{23960CFA-7853-446E-A067-AEC9A1113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nettore 1 20">
            <a:extLst>
              <a:ext uri="{FF2B5EF4-FFF2-40B4-BE49-F238E27FC236}">
                <a16:creationId xmlns:a16="http://schemas.microsoft.com/office/drawing/2014/main" id="{BB844647-4D42-4BED-B3B5-0E4D76294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nettore 1 23">
            <a:extLst>
              <a:ext uri="{FF2B5EF4-FFF2-40B4-BE49-F238E27FC236}">
                <a16:creationId xmlns:a16="http://schemas.microsoft.com/office/drawing/2014/main" id="{C5AF3101-A5DB-43A4-9DE8-62370C176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nettore 1 24">
            <a:extLst>
              <a:ext uri="{FF2B5EF4-FFF2-40B4-BE49-F238E27FC236}">
                <a16:creationId xmlns:a16="http://schemas.microsoft.com/office/drawing/2014/main" id="{B7D734C7-143E-42B6-919A-6DF542871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730A499-4390-4CB5-BABB-78D3A85F005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DB09FC69-D2A0-4A21-A0CB-43FA0D075647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115299B4-0AD5-4A80-87D4-6B826D23454F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BC429C24-A0BA-45F1-81FA-82FC7E44D21D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080734B5-81ED-4A24-A3C7-1CC5D0F1352C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BDA5F59D-C6DF-4954-A7C1-CC9F526EDCBD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nettore 1 31">
            <a:extLst>
              <a:ext uri="{FF2B5EF4-FFF2-40B4-BE49-F238E27FC236}">
                <a16:creationId xmlns:a16="http://schemas.microsoft.com/office/drawing/2014/main" id="{CC7BD414-8361-485E-83DA-3BB519CA0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3D30B86B-DCA6-4DAA-A05A-7CFB7D05482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421370DF-4413-4BAA-8750-81B49ED1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5">
            <a:extLst>
              <a:ext uri="{FF2B5EF4-FFF2-40B4-BE49-F238E27FC236}">
                <a16:creationId xmlns:a16="http://schemas.microsoft.com/office/drawing/2014/main" id="{7E34F751-80AB-4312-8F9E-3A01D520E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F0F6CEF9-66C4-4B9B-AAAB-F1BBEE6FA94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5579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13">
            <a:extLst>
              <a:ext uri="{FF2B5EF4-FFF2-40B4-BE49-F238E27FC236}">
                <a16:creationId xmlns:a16="http://schemas.microsoft.com/office/drawing/2014/main" id="{0991BA15-AC52-4A1E-8BD9-5C13D950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">
            <a:extLst>
              <a:ext uri="{FF2B5EF4-FFF2-40B4-BE49-F238E27FC236}">
                <a16:creationId xmlns:a16="http://schemas.microsoft.com/office/drawing/2014/main" id="{F1DB748C-33A2-4CC9-8CA6-C6C418A92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>
            <a:extLst>
              <a:ext uri="{FF2B5EF4-FFF2-40B4-BE49-F238E27FC236}">
                <a16:creationId xmlns:a16="http://schemas.microsoft.com/office/drawing/2014/main" id="{09CAF3B6-E1BB-44F4-919A-DCE432FC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44B36-285C-4BAE-BEA3-EA4E2994A12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416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Segnaposto data 13">
            <a:extLst>
              <a:ext uri="{FF2B5EF4-FFF2-40B4-BE49-F238E27FC236}">
                <a16:creationId xmlns:a16="http://schemas.microsoft.com/office/drawing/2014/main" id="{6C4BE220-E8DA-4C58-BE1A-6A0AE277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2">
            <a:extLst>
              <a:ext uri="{FF2B5EF4-FFF2-40B4-BE49-F238E27FC236}">
                <a16:creationId xmlns:a16="http://schemas.microsoft.com/office/drawing/2014/main" id="{D35CCBE8-60FC-4A78-A5A6-1A2BFB21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22">
            <a:extLst>
              <a:ext uri="{FF2B5EF4-FFF2-40B4-BE49-F238E27FC236}">
                <a16:creationId xmlns:a16="http://schemas.microsoft.com/office/drawing/2014/main" id="{94FF8F6E-0CC6-484F-A19D-44D7AE77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38E45-ED65-4CFB-9BF0-38CA0A309F6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798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5">
            <a:extLst>
              <a:ext uri="{FF2B5EF4-FFF2-40B4-BE49-F238E27FC236}">
                <a16:creationId xmlns:a16="http://schemas.microsoft.com/office/drawing/2014/main" id="{CEEF8D0F-381F-4DE7-8205-BF2037BC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CC634E4B-8B44-4981-AEAC-6FF856A386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E6C98E-4EF0-4489-9C6F-808147EFD45B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Segnaposto piè di pagina 7">
            <a:extLst>
              <a:ext uri="{FF2B5EF4-FFF2-40B4-BE49-F238E27FC236}">
                <a16:creationId xmlns:a16="http://schemas.microsoft.com/office/drawing/2014/main" id="{6159B89F-053A-4DE3-8E90-AC7EDE18CE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62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>
            <a:extLst>
              <a:ext uri="{FF2B5EF4-FFF2-40B4-BE49-F238E27FC236}">
                <a16:creationId xmlns:a16="http://schemas.microsoft.com/office/drawing/2014/main" id="{536E7C6D-A608-4EFF-972E-11FE1EB7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B5605B1-89E2-406B-8267-473AA330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>
            <a:extLst>
              <a:ext uri="{FF2B5EF4-FFF2-40B4-BE49-F238E27FC236}">
                <a16:creationId xmlns:a16="http://schemas.microsoft.com/office/drawing/2014/main" id="{5B7D16EE-0927-4285-8C7E-45B92D1E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482A2-E9F5-4F3A-8C99-C7E4B8742ED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794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12">
            <a:extLst>
              <a:ext uri="{FF2B5EF4-FFF2-40B4-BE49-F238E27FC236}">
                <a16:creationId xmlns:a16="http://schemas.microsoft.com/office/drawing/2014/main" id="{BE4645B7-322E-43D6-B66E-3A41D3FC0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nettore 1 14">
            <a:extLst>
              <a:ext uri="{FF2B5EF4-FFF2-40B4-BE49-F238E27FC236}">
                <a16:creationId xmlns:a16="http://schemas.microsoft.com/office/drawing/2014/main" id="{686A672B-12D8-4EFB-B85D-E7E8FE4A0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nettore 1 16">
            <a:extLst>
              <a:ext uri="{FF2B5EF4-FFF2-40B4-BE49-F238E27FC236}">
                <a16:creationId xmlns:a16="http://schemas.microsoft.com/office/drawing/2014/main" id="{2AF83B65-F30A-41C8-AB20-F4FCF4A19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nettore 1 17">
            <a:extLst>
              <a:ext uri="{FF2B5EF4-FFF2-40B4-BE49-F238E27FC236}">
                <a16:creationId xmlns:a16="http://schemas.microsoft.com/office/drawing/2014/main" id="{FA3F5E06-32CA-4816-AD42-269534516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99DF22C-ED18-4713-8BE6-BBF78B8B09CF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nettore 1 19">
            <a:extLst>
              <a:ext uri="{FF2B5EF4-FFF2-40B4-BE49-F238E27FC236}">
                <a16:creationId xmlns:a16="http://schemas.microsoft.com/office/drawing/2014/main" id="{A9A70A05-B40E-4207-AA06-5904D3091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289DD8D-B0CC-484B-BE64-D24DBFD55AA1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" name="Segnaposto data 20">
            <a:extLst>
              <a:ext uri="{FF2B5EF4-FFF2-40B4-BE49-F238E27FC236}">
                <a16:creationId xmlns:a16="http://schemas.microsoft.com/office/drawing/2014/main" id="{85588E6D-D1AE-4A6A-AB96-3CD2275CB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21">
            <a:extLst>
              <a:ext uri="{FF2B5EF4-FFF2-40B4-BE49-F238E27FC236}">
                <a16:creationId xmlns:a16="http://schemas.microsoft.com/office/drawing/2014/main" id="{052A9CEA-FDE2-4ED4-B172-129840C7EC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D9FD38-857C-41A9-99DF-4BA978D0E26D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4" name="Segnaposto piè di pagina 22">
            <a:extLst>
              <a:ext uri="{FF2B5EF4-FFF2-40B4-BE49-F238E27FC236}">
                <a16:creationId xmlns:a16="http://schemas.microsoft.com/office/drawing/2014/main" id="{D44B77A6-34D0-4F59-B41F-70A321CDE51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884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12">
            <a:extLst>
              <a:ext uri="{FF2B5EF4-FFF2-40B4-BE49-F238E27FC236}">
                <a16:creationId xmlns:a16="http://schemas.microsoft.com/office/drawing/2014/main" id="{27C87514-5DB1-42D5-AE49-6F2BC1709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098B0BC4-2887-46F4-A3A6-20C494513D31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nettore 1 16">
            <a:extLst>
              <a:ext uri="{FF2B5EF4-FFF2-40B4-BE49-F238E27FC236}">
                <a16:creationId xmlns:a16="http://schemas.microsoft.com/office/drawing/2014/main" id="{61A4EE86-4713-455A-8491-DD3EBDC7F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7422276-E527-4614-A608-21DCCAD6E255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nettore 1 18">
            <a:extLst>
              <a:ext uri="{FF2B5EF4-FFF2-40B4-BE49-F238E27FC236}">
                <a16:creationId xmlns:a16="http://schemas.microsoft.com/office/drawing/2014/main" id="{3361A66D-54EA-4E10-9AC5-B95149B15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nettore 1 19">
            <a:extLst>
              <a:ext uri="{FF2B5EF4-FFF2-40B4-BE49-F238E27FC236}">
                <a16:creationId xmlns:a16="http://schemas.microsoft.com/office/drawing/2014/main" id="{B06974B2-EEDD-4CC4-A84D-962FF6D3C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nettore 1 20">
            <a:extLst>
              <a:ext uri="{FF2B5EF4-FFF2-40B4-BE49-F238E27FC236}">
                <a16:creationId xmlns:a16="http://schemas.microsoft.com/office/drawing/2014/main" id="{D6B0C94C-8C73-4D5A-9294-0D7A94AA9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Segnaposto data 16">
            <a:extLst>
              <a:ext uri="{FF2B5EF4-FFF2-40B4-BE49-F238E27FC236}">
                <a16:creationId xmlns:a16="http://schemas.microsoft.com/office/drawing/2014/main" id="{E570376A-AD28-4278-88C8-601C93B9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17">
            <a:extLst>
              <a:ext uri="{FF2B5EF4-FFF2-40B4-BE49-F238E27FC236}">
                <a16:creationId xmlns:a16="http://schemas.microsoft.com/office/drawing/2014/main" id="{7086B080-22DB-4D2C-A238-3C31578731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2BD1BB-84C7-4CBC-8088-074097509035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4" name="Segnaposto piè di pagina 20">
            <a:extLst>
              <a:ext uri="{FF2B5EF4-FFF2-40B4-BE49-F238E27FC236}">
                <a16:creationId xmlns:a16="http://schemas.microsoft.com/office/drawing/2014/main" id="{12B5C0DA-1412-4E2C-9FC7-F65E4A14787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68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>
            <a:extLst>
              <a:ext uri="{FF2B5EF4-FFF2-40B4-BE49-F238E27FC236}">
                <a16:creationId xmlns:a16="http://schemas.microsoft.com/office/drawing/2014/main" id="{D5D98EFE-F0B7-4083-A312-F88457C938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Segnaposto titolo 21">
            <a:extLst>
              <a:ext uri="{FF2B5EF4-FFF2-40B4-BE49-F238E27FC236}">
                <a16:creationId xmlns:a16="http://schemas.microsoft.com/office/drawing/2014/main" id="{CCD83616-16B8-4FDD-95EA-234CDBE0B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28" name="Segnaposto testo 12">
            <a:extLst>
              <a:ext uri="{FF2B5EF4-FFF2-40B4-BE49-F238E27FC236}">
                <a16:creationId xmlns:a16="http://schemas.microsoft.com/office/drawing/2014/main" id="{03521D54-FCC1-4680-8CF9-A3D7F6F278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14" name="Segnaposto data 13">
            <a:extLst>
              <a:ext uri="{FF2B5EF4-FFF2-40B4-BE49-F238E27FC236}">
                <a16:creationId xmlns:a16="http://schemas.microsoft.com/office/drawing/2014/main" id="{B2DF2969-1A36-408A-8E9C-71849411B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AA7FD55-2765-41AB-96B3-C3D87111B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Connettore 1 6">
            <a:extLst>
              <a:ext uri="{FF2B5EF4-FFF2-40B4-BE49-F238E27FC236}">
                <a16:creationId xmlns:a16="http://schemas.microsoft.com/office/drawing/2014/main" id="{B3E8D7B8-DEBF-4B69-95FF-3867CD47D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nettore 1 8">
            <a:extLst>
              <a:ext uri="{FF2B5EF4-FFF2-40B4-BE49-F238E27FC236}">
                <a16:creationId xmlns:a16="http://schemas.microsoft.com/office/drawing/2014/main" id="{079E71A4-9A8B-43C8-9299-FFDBAE834E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E3DBA93-A6B1-4350-AF65-0A2EE2AA1DF2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nettore 1 10">
            <a:extLst>
              <a:ext uri="{FF2B5EF4-FFF2-40B4-BE49-F238E27FC236}">
                <a16:creationId xmlns:a16="http://schemas.microsoft.com/office/drawing/2014/main" id="{DDC364B4-5F2B-4C2D-AF65-A5AC05282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E9376FB8-0BB0-4378-BD89-F84E9C63AB68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5869772D-FC40-4AC6-B13D-89157E6CA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EDE39B4-2C0E-46CE-9ABE-137333E94CC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66" r:id="rId4"/>
    <p:sldLayoutId id="2147483867" r:id="rId5"/>
    <p:sldLayoutId id="2147483874" r:id="rId6"/>
    <p:sldLayoutId id="2147483868" r:id="rId7"/>
    <p:sldLayoutId id="2147483875" r:id="rId8"/>
    <p:sldLayoutId id="2147483876" r:id="rId9"/>
    <p:sldLayoutId id="2147483869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bortolatto.tatian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A08E0E6-E179-4656-9210-FD6A5EF96C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84438" y="3141663"/>
            <a:ext cx="6172200" cy="9429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3600" dirty="0" err="1">
                <a:latin typeface="Times New Roman" pitchFamily="18" charset="0"/>
                <a:cs typeface="Times New Roman" pitchFamily="18" charset="0"/>
              </a:rPr>
              <a:t>neurodiversità</a:t>
            </a: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 a scuola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FE71BDD-9B83-4ACC-8605-8BBE327D14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2788" y="4437063"/>
            <a:ext cx="7161212" cy="1512887"/>
          </a:xfrm>
        </p:spPr>
        <p:txBody>
          <a:bodyPr/>
          <a:lstStyle/>
          <a:p>
            <a:pPr algn="ctr" eaLnBrk="1" hangingPunct="1"/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Dott.ssa Tatiana Bortolatto</a:t>
            </a:r>
          </a:p>
          <a:p>
            <a:pPr algn="ctr" eaLnBrk="1" hangingPunct="1"/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Psicologa</a:t>
            </a:r>
          </a:p>
          <a:p>
            <a:pPr algn="ctr" eaLnBrk="1" hangingPunct="1"/>
            <a:r>
              <a:rPr lang="it-IT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Psicoteraputa</a:t>
            </a: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cognitivo-comportamentale </a:t>
            </a:r>
          </a:p>
          <a:p>
            <a:pPr algn="ctr" eaLnBrk="1" hangingPunct="1"/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esperta nell’intervento con persone autistiche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B71DD2-2985-44DE-815A-CD09BBA01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Quindi….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D8FB93-B1EC-4FD6-8796-ED88B31F571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/>
              <a:t>FAR SEMPRE RIFERIMENTO ALLE LINEE GUIDA INTERNAZIONALI</a:t>
            </a:r>
          </a:p>
          <a:p>
            <a:pPr algn="just"/>
            <a:r>
              <a:rPr lang="it-IT" dirty="0"/>
              <a:t>Costante comunicazione tra tutte le figure presenti nella vita del bambino/ragazzo</a:t>
            </a:r>
          </a:p>
          <a:p>
            <a:pPr algn="just"/>
            <a:r>
              <a:rPr lang="it-IT" dirty="0"/>
              <a:t>Condivisione di strategie e modalità tra le figure coinvolte</a:t>
            </a:r>
          </a:p>
          <a:p>
            <a:pPr algn="just"/>
            <a:r>
              <a:rPr lang="it-IT" dirty="0"/>
              <a:t>ACCORDO E CONDIVISIONE DEGLI INTERVENTI CON IL BAMBINO/RAGAZZO</a:t>
            </a:r>
          </a:p>
          <a:p>
            <a:pPr algn="just"/>
            <a:r>
              <a:rPr lang="it-IT" dirty="0"/>
              <a:t>Costante lavoro sulla consapevolezza del suo funzionamento e dei suoi bisogni</a:t>
            </a:r>
          </a:p>
          <a:p>
            <a:pPr algn="just"/>
            <a:r>
              <a:rPr lang="it-IT" dirty="0"/>
              <a:t>Mediazione culturale (cultura autistica/cultura </a:t>
            </a:r>
            <a:r>
              <a:rPr lang="it-IT" dirty="0" err="1"/>
              <a:t>neurotipica</a:t>
            </a:r>
            <a:r>
              <a:rPr lang="it-IT" dirty="0"/>
              <a:t>)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946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164689-FB40-4078-B360-DB7DE0A2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</p:spPr>
        <p:txBody>
          <a:bodyPr/>
          <a:lstStyle/>
          <a:p>
            <a:r>
              <a:rPr lang="it-IT" dirty="0"/>
              <a:t>Una sintesi delle buone prassi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78D991-95E1-44DF-A208-158F67DDF53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/>
          <a:lstStyle/>
          <a:p>
            <a:pPr algn="just"/>
            <a:r>
              <a:rPr lang="it-IT" dirty="0"/>
              <a:t>Dare un significato ai comportamenti sulla base di quello che sappiamo del suo funzionamento</a:t>
            </a:r>
          </a:p>
          <a:p>
            <a:pPr lvl="3" algn="just"/>
            <a:r>
              <a:rPr lang="it-IT" dirty="0"/>
              <a:t>Funzionamento emotivo</a:t>
            </a:r>
          </a:p>
          <a:p>
            <a:pPr lvl="3" algn="just"/>
            <a:r>
              <a:rPr lang="it-IT" dirty="0"/>
              <a:t>Funzionamento sensoriale</a:t>
            </a:r>
          </a:p>
          <a:p>
            <a:pPr lvl="3" algn="just"/>
            <a:r>
              <a:rPr lang="it-IT" dirty="0"/>
              <a:t>Funzionamento cognitivo</a:t>
            </a:r>
          </a:p>
          <a:p>
            <a:pPr lvl="3" algn="just"/>
            <a:r>
              <a:rPr lang="it-IT" dirty="0"/>
              <a:t>Funzionamento motorio</a:t>
            </a:r>
          </a:p>
          <a:p>
            <a:pPr lvl="3" algn="just"/>
            <a:r>
              <a:rPr lang="it-IT" dirty="0"/>
              <a:t>Funzionamento comunicativo</a:t>
            </a:r>
          </a:p>
          <a:p>
            <a:pPr algn="just"/>
            <a:r>
              <a:rPr lang="it-IT" dirty="0"/>
              <a:t>Didattica che tenga conto dei punti di forza (repertorio interessi, conoscenze, precisione, equità, sensibilità)</a:t>
            </a:r>
          </a:p>
          <a:p>
            <a:pPr algn="just"/>
            <a:r>
              <a:rPr lang="it-IT" dirty="0"/>
              <a:t>Strumenti compensativi e dispensativi</a:t>
            </a:r>
          </a:p>
          <a:p>
            <a:pPr algn="just"/>
            <a:r>
              <a:rPr lang="it-IT" dirty="0"/>
              <a:t>Prevedibilità</a:t>
            </a:r>
          </a:p>
          <a:p>
            <a:pPr algn="just"/>
            <a:r>
              <a:rPr lang="it-IT" dirty="0"/>
              <a:t>Dialogo chiaro e rispettoso</a:t>
            </a:r>
          </a:p>
        </p:txBody>
      </p:sp>
    </p:spTree>
    <p:extLst>
      <p:ext uri="{BB962C8B-B14F-4D97-AF65-F5344CB8AC3E}">
        <p14:creationId xmlns:p14="http://schemas.microsoft.com/office/powerpoint/2010/main" val="1871749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E9CB01-0630-4102-AB7D-4085ADFDEA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848872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OGNUNO HA IL PROPRIO STILE DI APPRENDIMENTO E I PROPRI PUNTI DI FORZA</a:t>
            </a:r>
          </a:p>
          <a:p>
            <a:pPr marL="0" indent="0" algn="just">
              <a:buNone/>
            </a:pPr>
            <a:r>
              <a:rPr lang="it-IT" dirty="0"/>
              <a:t>OGNUNO HA I PROPRI TEMPI E PUNTI DI DEBOLEZZA</a:t>
            </a:r>
          </a:p>
        </p:txBody>
      </p:sp>
      <p:pic>
        <p:nvPicPr>
          <p:cNvPr id="3074" name="Picture 2" descr="Visualizza immagine di origine">
            <a:extLst>
              <a:ext uri="{FF2B5EF4-FFF2-40B4-BE49-F238E27FC236}">
                <a16:creationId xmlns:a16="http://schemas.microsoft.com/office/drawing/2014/main" id="{CE6AFF17-5779-4D3A-9FEA-045B219A7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2856"/>
            <a:ext cx="424847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917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DFBF25-664F-491F-B731-9FC0949688F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49275"/>
            <a:ext cx="7931150" cy="5924550"/>
          </a:xfrm>
        </p:spPr>
        <p:txBody>
          <a:bodyPr>
            <a:normAutofit fontScale="4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t-IT" sz="4200" dirty="0">
                <a:cs typeface="Times New Roman" pitchFamily="18" charset="0"/>
              </a:rPr>
              <a:t>BIBLIOGRAFIA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t-IT" sz="3800" dirty="0">
                <a:cs typeface="Times New Roman" pitchFamily="18" charset="0"/>
              </a:rPr>
              <a:t>A. </a:t>
            </a:r>
            <a:r>
              <a:rPr lang="it-IT" sz="3800" dirty="0" err="1">
                <a:cs typeface="Times New Roman" pitchFamily="18" charset="0"/>
              </a:rPr>
              <a:t>Sohn</a:t>
            </a:r>
            <a:r>
              <a:rPr lang="it-IT" sz="3800" dirty="0">
                <a:cs typeface="Times New Roman" pitchFamily="18" charset="0"/>
              </a:rPr>
              <a:t>, C. </a:t>
            </a:r>
            <a:r>
              <a:rPr lang="it-IT" sz="3800" dirty="0" err="1">
                <a:cs typeface="Times New Roman" pitchFamily="18" charset="0"/>
              </a:rPr>
              <a:t>Grayson</a:t>
            </a:r>
            <a:r>
              <a:rPr lang="it-IT" sz="3800" dirty="0">
                <a:cs typeface="Times New Roman" pitchFamily="18" charset="0"/>
              </a:rPr>
              <a:t> “un figlio con la sindrome di Asperger”, 2012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t-IT" sz="3800" dirty="0">
                <a:cs typeface="Times New Roman" pitchFamily="18" charset="0"/>
              </a:rPr>
              <a:t>T. </a:t>
            </a:r>
            <a:r>
              <a:rPr lang="it-IT" sz="3800" dirty="0" err="1">
                <a:cs typeface="Times New Roman" pitchFamily="18" charset="0"/>
              </a:rPr>
              <a:t>Attwood</a:t>
            </a:r>
            <a:r>
              <a:rPr lang="it-IT" sz="3800" dirty="0">
                <a:cs typeface="Times New Roman" pitchFamily="18" charset="0"/>
              </a:rPr>
              <a:t>, “Guida completa alla sindrome di Asperger”, 2018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t-IT" sz="3800" dirty="0">
                <a:cs typeface="Times New Roman" pitchFamily="18" charset="0"/>
              </a:rPr>
              <a:t>F. Borelli, “Una scuola su misura, bambini con Sindrome di Asperger nella scuola primaria”, 2003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t-IT" sz="3800" dirty="0">
                <a:cs typeface="Times New Roman" pitchFamily="18" charset="0"/>
              </a:rPr>
              <a:t>T. </a:t>
            </a:r>
            <a:r>
              <a:rPr lang="it-IT" sz="3800" dirty="0" err="1">
                <a:cs typeface="Times New Roman" pitchFamily="18" charset="0"/>
              </a:rPr>
              <a:t>Attwood</a:t>
            </a:r>
            <a:r>
              <a:rPr lang="it-IT" sz="3800" dirty="0">
                <a:cs typeface="Times New Roman" pitchFamily="18" charset="0"/>
              </a:rPr>
              <a:t>, “Esplorare i sentimenti, terapia cognitivo comportamentale per gestire ansia e rabbia”, 2013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/>
              <a:buAutoNum type="alphaUcPeriod"/>
              <a:defRPr/>
            </a:pPr>
            <a:endParaRPr lang="it-IT" sz="3200" dirty="0"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sz="3600" dirty="0"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sz="3600" dirty="0"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t-IT" sz="5100" dirty="0">
                <a:cs typeface="Times New Roman" pitchFamily="18" charset="0"/>
              </a:rPr>
              <a:t>GRAZIE DELL’ATTENZIONE!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sz="3600" dirty="0"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sz="3600" dirty="0"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sz="4200" dirty="0"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t-IT" sz="4200" dirty="0">
                <a:cs typeface="Times New Roman" pitchFamily="18" charset="0"/>
              </a:rPr>
              <a:t>Dott.ssa Tatiana </a:t>
            </a:r>
            <a:r>
              <a:rPr lang="it-IT" sz="4200" dirty="0" err="1">
                <a:cs typeface="Times New Roman" pitchFamily="18" charset="0"/>
              </a:rPr>
              <a:t>Bortolatto</a:t>
            </a:r>
            <a:endParaRPr lang="it-IT" sz="4200" dirty="0"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t-IT" sz="4200" dirty="0" err="1">
                <a:cs typeface="Times New Roman" pitchFamily="18" charset="0"/>
              </a:rPr>
              <a:t>Email</a:t>
            </a:r>
            <a:r>
              <a:rPr lang="it-IT" sz="4200" dirty="0">
                <a:cs typeface="Times New Roman" pitchFamily="18" charset="0"/>
              </a:rPr>
              <a:t>: </a:t>
            </a:r>
            <a:r>
              <a:rPr lang="it-IT" sz="4200" dirty="0">
                <a:cs typeface="Times New Roman" pitchFamily="18" charset="0"/>
                <a:hlinkClick r:id="rId2"/>
              </a:rPr>
              <a:t>bortolatto.tatiana@gmail.com</a:t>
            </a:r>
            <a:endParaRPr lang="it-IT" sz="4200" dirty="0"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t-IT" sz="4200" dirty="0">
                <a:cs typeface="Times New Roman" pitchFamily="18" charset="0"/>
              </a:rPr>
              <a:t>Tel. 3480109675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sz="4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1AA852-F148-449A-91B4-136B1D4A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Scuola 50 anni dopo….</a:t>
            </a:r>
          </a:p>
        </p:txBody>
      </p:sp>
      <p:pic>
        <p:nvPicPr>
          <p:cNvPr id="1026" name="Picture 2" descr="Visualizza immagine di origine">
            <a:extLst>
              <a:ext uri="{FF2B5EF4-FFF2-40B4-BE49-F238E27FC236}">
                <a16:creationId xmlns:a16="http://schemas.microsoft.com/office/drawing/2014/main" id="{A9195B43-302F-4DF2-B598-4E49680DE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51" y="1504084"/>
            <a:ext cx="3832068" cy="242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isualizza immagine di origine">
            <a:extLst>
              <a:ext uri="{FF2B5EF4-FFF2-40B4-BE49-F238E27FC236}">
                <a16:creationId xmlns:a16="http://schemas.microsoft.com/office/drawing/2014/main" id="{818A938B-E170-432B-BD6E-E6A0CD941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5024"/>
            <a:ext cx="384042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27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87E3AA-4833-4A90-8006-39AFBD10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i ragazzi dicono della scuola..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84982E-D2E6-4435-9801-3A5F3421D2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«stressante»</a:t>
            </a:r>
          </a:p>
          <a:p>
            <a:r>
              <a:rPr lang="it-IT" dirty="0"/>
              <a:t>«ti fa sentire in colpa»</a:t>
            </a:r>
          </a:p>
          <a:p>
            <a:r>
              <a:rPr lang="it-IT" dirty="0"/>
              <a:t>«la scuola non mi sta insegnando nulla. Mi fa sentire un disabile che non realtà non sono. I miei comportamenti atipici vengono mal interpretati, mi considerano un disabile pensando che ho bisogno di un assistente materiale. Ma io non ho bisogno di questo, ho bisogno di essere compreso e di inclusione. Sono autistico, sono </a:t>
            </a:r>
            <a:r>
              <a:rPr lang="it-IT" dirty="0" err="1"/>
              <a:t>neurodiverso</a:t>
            </a:r>
            <a:r>
              <a:rPr lang="it-IT" dirty="0"/>
              <a:t> non disabile.»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10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0486DF-B854-4535-BA11-58657D2E16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643192" cy="5781256"/>
          </a:xfrm>
        </p:spPr>
        <p:txBody>
          <a:bodyPr/>
          <a:lstStyle/>
          <a:p>
            <a:pPr algn="just"/>
            <a:r>
              <a:rPr lang="it-IT" dirty="0"/>
              <a:t>«…All’asilo ero molto vivace e iperattivo e spesso le maestre mi lasciavano fuori dall’aula, ed io sentivo molto triste. Alle elementare, all’inizio mi sono trovato bene, avendo avuto un maestro di sostegno molto competente e ingamba, mi faceva lavorare tantissimo, mi coinvolgeva in molte attività, anche nello sport dove avevo difficoltà. In quel periodo ho appreso tante cose, poi verso la fine delle elementari, a lui è subentrata una maestra e le cose non sono andate benissimo»… «alle </a:t>
            </a:r>
            <a:r>
              <a:rPr lang="it-IT" dirty="0" err="1"/>
              <a:t>superiosi</a:t>
            </a:r>
            <a:r>
              <a:rPr lang="it-IT" dirty="0"/>
              <a:t>, già all’inizio c’erano dei professori che capivano le mie difficoltà ed altri no, c’erano sempre dei conflitti con i miei </a:t>
            </a:r>
            <a:r>
              <a:rPr lang="it-IT" dirty="0" err="1"/>
              <a:t>geniotori</a:t>
            </a:r>
            <a:r>
              <a:rPr lang="it-IT" dirty="0"/>
              <a:t>. Questi professori volevano che io non mi diplomassi e dovessi avere un certificato di presenza. Io alla fine mi sono diplomato e sono andato all’università.»</a:t>
            </a:r>
          </a:p>
        </p:txBody>
      </p:sp>
    </p:spTree>
    <p:extLst>
      <p:ext uri="{BB962C8B-B14F-4D97-AF65-F5344CB8AC3E}">
        <p14:creationId xmlns:p14="http://schemas.microsoft.com/office/powerpoint/2010/main" val="93420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E31263-32F4-4B4F-8242-91481F55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DICONO GLI INSEGNANTI…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CBC4C-EE19-42DA-9737-7B2E2D682D4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/>
              <a:t>Non possiamo pensare solo alle sue necessità</a:t>
            </a:r>
          </a:p>
          <a:p>
            <a:pPr algn="just"/>
            <a:r>
              <a:rPr lang="it-IT" dirty="0"/>
              <a:t>Tutti si annoiano e si stancano</a:t>
            </a:r>
          </a:p>
          <a:p>
            <a:pPr algn="just"/>
            <a:r>
              <a:rPr lang="it-IT" dirty="0"/>
              <a:t>Deve prendere appunti come tutti</a:t>
            </a:r>
          </a:p>
          <a:p>
            <a:pPr algn="just"/>
            <a:r>
              <a:rPr lang="it-IT" dirty="0"/>
              <a:t>È un alto funzionamento, perché dovremmo pretendere di meno</a:t>
            </a:r>
          </a:p>
          <a:p>
            <a:pPr algn="just"/>
            <a:r>
              <a:rPr lang="it-IT" dirty="0"/>
              <a:t>Fa i capricci</a:t>
            </a:r>
          </a:p>
          <a:p>
            <a:pPr algn="just"/>
            <a:r>
              <a:rPr lang="it-IT" dirty="0"/>
              <a:t>Se attuiamo un trattamento diverso cosa dicono i compagni?</a:t>
            </a:r>
          </a:p>
          <a:p>
            <a:pPr algn="just"/>
            <a:r>
              <a:rPr lang="it-IT" dirty="0"/>
              <a:t>Interviene e fa domande di approfondimento che non interessano alla classe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573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FB4852-5026-4F74-AF1D-30CAB7D4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dicono nei gruppi h….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F8C2EA-9954-45A3-8F19-9FFF15D6AC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/>
              <a:t>Facile in terapia, noi abbiamo altri 20 alunni</a:t>
            </a:r>
          </a:p>
          <a:p>
            <a:pPr algn="just"/>
            <a:r>
              <a:rPr lang="it-IT" dirty="0"/>
              <a:t>La psicologa interviene a livello comportamentale, cosa centra lei con la didattica</a:t>
            </a:r>
          </a:p>
          <a:p>
            <a:pPr algn="just"/>
            <a:r>
              <a:rPr lang="it-IT" dirty="0"/>
              <a:t>Se ha problemi comportamentali quando torna a casa dovrebbe capire cosa non funziona li</a:t>
            </a:r>
          </a:p>
          <a:p>
            <a:pPr algn="just"/>
            <a:r>
              <a:rPr lang="it-IT" dirty="0"/>
              <a:t>Non dobbiamo mica essere tutti allineati</a:t>
            </a:r>
          </a:p>
          <a:p>
            <a:pPr algn="just"/>
            <a:r>
              <a:rPr lang="it-IT" dirty="0"/>
              <a:t>Fa tutto quello che viene chiesto senza problemi</a:t>
            </a:r>
          </a:p>
        </p:txBody>
      </p:sp>
    </p:spTree>
    <p:extLst>
      <p:ext uri="{BB962C8B-B14F-4D97-AF65-F5344CB8AC3E}">
        <p14:creationId xmlns:p14="http://schemas.microsoft.com/office/powerpoint/2010/main" val="112905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isualizza immagine di origine">
            <a:extLst>
              <a:ext uri="{FF2B5EF4-FFF2-40B4-BE49-F238E27FC236}">
                <a16:creationId xmlns:a16="http://schemas.microsoft.com/office/drawing/2014/main" id="{600B287D-B721-4597-B953-3CCDFD2A9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4968552" cy="518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BDA343E5-3D35-459E-ABE3-8517B74E1F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076056" y="992124"/>
            <a:ext cx="3610744" cy="487375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E I RAGAZZI……</a:t>
            </a:r>
          </a:p>
          <a:p>
            <a:pPr algn="just"/>
            <a:r>
              <a:rPr lang="it-IT" dirty="0"/>
              <a:t>Sovraccarico</a:t>
            </a:r>
          </a:p>
          <a:p>
            <a:pPr algn="just"/>
            <a:r>
              <a:rPr lang="it-IT" dirty="0"/>
              <a:t>Comportamenti problema</a:t>
            </a:r>
          </a:p>
          <a:p>
            <a:pPr algn="just"/>
            <a:r>
              <a:rPr lang="it-IT" dirty="0"/>
              <a:t>Deficit di apprendimento</a:t>
            </a:r>
          </a:p>
          <a:p>
            <a:pPr algn="just"/>
            <a:r>
              <a:rPr lang="it-IT" dirty="0"/>
              <a:t>Disturbi d’ansia</a:t>
            </a:r>
          </a:p>
          <a:p>
            <a:pPr algn="just"/>
            <a:r>
              <a:rPr lang="it-IT" dirty="0"/>
              <a:t>Disturbi depressivi</a:t>
            </a:r>
          </a:p>
          <a:p>
            <a:pPr algn="just"/>
            <a:r>
              <a:rPr lang="it-IT" dirty="0"/>
              <a:t>Evitamento sociale</a:t>
            </a:r>
          </a:p>
          <a:p>
            <a:pPr algn="just"/>
            <a:r>
              <a:rPr lang="it-IT" dirty="0"/>
              <a:t>Evitamento scolastico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36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8871AE-9F30-4653-A56A-AE741D410B4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«Se per imparare una cosa devo sopportare le pene dell’inferno, le possibilità sono due:</a:t>
            </a:r>
          </a:p>
          <a:p>
            <a:pPr marL="457200" indent="-457200">
              <a:buAutoNum type="arabicParenR"/>
            </a:pPr>
            <a:r>
              <a:rPr lang="it-IT" dirty="0"/>
              <a:t>Quella cosa me la stanno spiegando in un modo che io non riesco ad agganciare o</a:t>
            </a:r>
          </a:p>
          <a:p>
            <a:pPr marL="457200" indent="-457200">
              <a:buAutoNum type="arabicParenR"/>
            </a:pPr>
            <a:r>
              <a:rPr lang="it-IT" dirty="0"/>
              <a:t>Per sopravvivenza, appena potrò, quella cosa la abbandonerò</a:t>
            </a:r>
          </a:p>
          <a:p>
            <a:pPr marL="0" indent="0">
              <a:buNone/>
            </a:pPr>
            <a:r>
              <a:rPr lang="it-IT" dirty="0"/>
              <a:t>L’opzione due, detta evitamento, è insita in ciascun essere umano: sfido chiunque a rallegrarsi quando devo fare qualcosa di estremamente faticoso.</a:t>
            </a:r>
          </a:p>
          <a:p>
            <a:pPr marL="0" indent="0">
              <a:buNone/>
            </a:pPr>
            <a:r>
              <a:rPr lang="it-IT" dirty="0"/>
              <a:t>						cit.</a:t>
            </a:r>
          </a:p>
        </p:txBody>
      </p:sp>
    </p:spTree>
    <p:extLst>
      <p:ext uri="{BB962C8B-B14F-4D97-AF65-F5344CB8AC3E}">
        <p14:creationId xmlns:p14="http://schemas.microsoft.com/office/powerpoint/2010/main" val="162465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837914-CB07-44CB-BD09-D231DF66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634082"/>
          </a:xfrm>
        </p:spPr>
        <p:txBody>
          <a:bodyPr/>
          <a:lstStyle/>
          <a:p>
            <a:r>
              <a:rPr lang="it-IT" dirty="0"/>
              <a:t>Traduzione della noia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804BF0-61C2-4BFF-A72D-43621BBC002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4533" y="1052736"/>
            <a:ext cx="7467600" cy="4873752"/>
          </a:xfrm>
        </p:spPr>
        <p:txBody>
          <a:bodyPr/>
          <a:lstStyle/>
          <a:p>
            <a:r>
              <a:rPr lang="it-IT" dirty="0"/>
              <a:t>Non ho l’energia per farlo</a:t>
            </a:r>
          </a:p>
          <a:p>
            <a:r>
              <a:rPr lang="it-IT" dirty="0"/>
              <a:t>Questa attività è inutile e irrilevante</a:t>
            </a:r>
          </a:p>
          <a:p>
            <a:r>
              <a:rPr lang="it-IT" dirty="0"/>
              <a:t>Questa attività è troppo facile per me</a:t>
            </a:r>
          </a:p>
          <a:p>
            <a:r>
              <a:rPr lang="it-IT" dirty="0"/>
              <a:t>L’insegnante è poco motivante</a:t>
            </a:r>
          </a:p>
          <a:p>
            <a:r>
              <a:rPr lang="it-IT" dirty="0"/>
              <a:t>Mi trattano come un idiota</a:t>
            </a:r>
          </a:p>
          <a:p>
            <a:r>
              <a:rPr lang="it-IT" dirty="0"/>
              <a:t>Sto copiando i compagni</a:t>
            </a:r>
          </a:p>
          <a:p>
            <a:r>
              <a:rPr lang="it-IT" dirty="0"/>
              <a:t>La mia immaginazione è più eccitante</a:t>
            </a:r>
          </a:p>
          <a:p>
            <a:r>
              <a:rPr lang="it-IT" dirty="0"/>
              <a:t>Non riesco a capire</a:t>
            </a:r>
          </a:p>
          <a:p>
            <a:r>
              <a:rPr lang="it-IT" dirty="0"/>
              <a:t>Mi sento depresso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				Tony </a:t>
            </a:r>
            <a:r>
              <a:rPr lang="it-IT" dirty="0" err="1"/>
              <a:t>Attwood</a:t>
            </a:r>
            <a:endParaRPr lang="it-IT" dirty="0"/>
          </a:p>
        </p:txBody>
      </p:sp>
      <p:pic>
        <p:nvPicPr>
          <p:cNvPr id="4098" name="Picture 2" descr="Che noia!&quot; e Sindrome di Asperger - La Sedia Blu">
            <a:extLst>
              <a:ext uri="{FF2B5EF4-FFF2-40B4-BE49-F238E27FC236}">
                <a16:creationId xmlns:a16="http://schemas.microsoft.com/office/drawing/2014/main" id="{810D0134-C5D1-496E-998F-2A0B524BA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"/>
            <a:ext cx="2381766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049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4640</TotalTime>
  <Words>741</Words>
  <Application>Microsoft Office PowerPoint</Application>
  <PresentationFormat>Presentazione su schermo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Century Schoolbook</vt:lpstr>
      <vt:lpstr>Times New Roman</vt:lpstr>
      <vt:lpstr>Wingdings</vt:lpstr>
      <vt:lpstr>Wingdings 2</vt:lpstr>
      <vt:lpstr>Loggia</vt:lpstr>
      <vt:lpstr>La neurodiversità a scuola</vt:lpstr>
      <vt:lpstr>Scuola 50 anni dopo….</vt:lpstr>
      <vt:lpstr>Cosa i ragazzi dicono della scuola..</vt:lpstr>
      <vt:lpstr>Presentazione standard di PowerPoint</vt:lpstr>
      <vt:lpstr>COSA DICONO GLI INSEGNANTI…</vt:lpstr>
      <vt:lpstr>Cosa dicono nei gruppi h….</vt:lpstr>
      <vt:lpstr>Presentazione standard di PowerPoint</vt:lpstr>
      <vt:lpstr>Presentazione standard di PowerPoint</vt:lpstr>
      <vt:lpstr>Traduzione della noia</vt:lpstr>
      <vt:lpstr>Quindi….</vt:lpstr>
      <vt:lpstr>Una sintesi delle buone prassi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Sindrome di Asperger</dc:title>
  <dc:creator>EtErNiTy</dc:creator>
  <cp:lastModifiedBy>393480109675</cp:lastModifiedBy>
  <cp:revision>195</cp:revision>
  <dcterms:created xsi:type="dcterms:W3CDTF">2010-06-28T10:58:25Z</dcterms:created>
  <dcterms:modified xsi:type="dcterms:W3CDTF">2022-04-04T12:14:43Z</dcterms:modified>
</cp:coreProperties>
</file>